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70" r:id="rId4"/>
    <p:sldId id="283" r:id="rId5"/>
    <p:sldId id="262" r:id="rId6"/>
    <p:sldId id="266" r:id="rId7"/>
    <p:sldId id="269" r:id="rId8"/>
    <p:sldId id="264" r:id="rId9"/>
    <p:sldId id="263" r:id="rId10"/>
    <p:sldId id="291" r:id="rId11"/>
    <p:sldId id="281" r:id="rId12"/>
    <p:sldId id="257" r:id="rId13"/>
    <p:sldId id="284" r:id="rId14"/>
    <p:sldId id="259" r:id="rId15"/>
    <p:sldId id="285" r:id="rId16"/>
    <p:sldId id="279" r:id="rId17"/>
    <p:sldId id="258" r:id="rId18"/>
    <p:sldId id="275" r:id="rId19"/>
    <p:sldId id="293" r:id="rId20"/>
    <p:sldId id="292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842F6-97F4-494E-A292-8FD335918A99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1ACE-C44F-4A97-8F6A-D49EC27115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62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A83F1-9268-446E-90D4-EAA3F3BEB947}" type="slidenum">
              <a:rPr lang="sv-SE"/>
              <a:pPr/>
              <a:t>2</a:t>
            </a:fld>
            <a:endParaRPr lang="sv-SE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62" y="4343508"/>
            <a:ext cx="5487277" cy="4115014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Fokus för våra studier är spänningsaktiverade </a:t>
            </a:r>
            <a:r>
              <a:rPr lang="sv-SE" dirty="0" err="1" smtClean="0"/>
              <a:t>jonkanaler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837C-2F1D-4C8D-8167-59A9ED0BB54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86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Mkt kort sammanfattning av vårt HCN arbete.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837C-2F1D-4C8D-8167-59A9ED0BB54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62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-To </a:t>
            </a:r>
            <a:r>
              <a:rPr lang="sv-SE" dirty="0" err="1" smtClean="0"/>
              <a:t>explain</a:t>
            </a:r>
            <a:r>
              <a:rPr lang="sv-SE" dirty="0" smtClean="0"/>
              <a:t> all data,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developed</a:t>
            </a:r>
            <a:r>
              <a:rPr lang="sv-SE" dirty="0" smtClean="0"/>
              <a:t> a </a:t>
            </a:r>
            <a:r>
              <a:rPr lang="sv-SE" dirty="0" err="1" smtClean="0"/>
              <a:t>model</a:t>
            </a:r>
            <a:r>
              <a:rPr lang="sv-SE" dirty="0" smtClean="0"/>
              <a:t> for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call a </a:t>
            </a:r>
            <a:r>
              <a:rPr lang="sv-SE" dirty="0" err="1" smtClean="0"/>
              <a:t>lipoelectric</a:t>
            </a:r>
            <a:r>
              <a:rPr lang="sv-SE" dirty="0" smtClean="0"/>
              <a:t> </a:t>
            </a:r>
            <a:r>
              <a:rPr lang="sv-SE" dirty="0" err="1" smtClean="0"/>
              <a:t>mechanism</a:t>
            </a:r>
            <a:r>
              <a:rPr lang="sv-SE" dirty="0" smtClean="0"/>
              <a:t>. The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nicely</a:t>
            </a:r>
            <a:r>
              <a:rPr lang="sv-SE" dirty="0" smtClean="0"/>
              <a:t> </a:t>
            </a:r>
            <a:r>
              <a:rPr lang="sv-SE" dirty="0" err="1" smtClean="0"/>
              <a:t>describes</a:t>
            </a:r>
            <a:r>
              <a:rPr lang="sv-SE" dirty="0" smtClean="0"/>
              <a:t> </a:t>
            </a:r>
            <a:r>
              <a:rPr lang="sv-SE" dirty="0" err="1" smtClean="0"/>
              <a:t>our</a:t>
            </a:r>
            <a:r>
              <a:rPr lang="sv-SE" dirty="0" smtClean="0"/>
              <a:t> data.</a:t>
            </a:r>
          </a:p>
          <a:p>
            <a:r>
              <a:rPr lang="sv-SE" dirty="0" smtClean="0"/>
              <a:t>-</a:t>
            </a:r>
            <a:r>
              <a:rPr lang="sv-SE" dirty="0" err="1" smtClean="0"/>
              <a:t>Now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jump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binding</a:t>
            </a:r>
            <a:r>
              <a:rPr lang="sv-SE" dirty="0" smtClean="0"/>
              <a:t> site </a:t>
            </a:r>
            <a:r>
              <a:rPr lang="sv-SE" dirty="0" err="1" smtClean="0"/>
              <a:t>of</a:t>
            </a:r>
            <a:r>
              <a:rPr lang="sv-SE" dirty="0" smtClean="0"/>
              <a:t> PUFA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78C23-C470-45BE-BB98-72E16AD3E79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22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</a:t>
            </a:r>
            <a:r>
              <a:rPr lang="sv-SE" dirty="0" err="1" smtClean="0"/>
              <a:t>Nervous</a:t>
            </a:r>
            <a:r>
              <a:rPr lang="sv-SE" dirty="0" smtClean="0"/>
              <a:t> </a:t>
            </a:r>
            <a:r>
              <a:rPr lang="sv-SE" dirty="0" err="1" smtClean="0"/>
              <a:t>impulses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calculated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relatively</a:t>
            </a:r>
            <a:r>
              <a:rPr lang="sv-SE" dirty="0" smtClean="0"/>
              <a:t> simple computer</a:t>
            </a:r>
            <a:r>
              <a:rPr lang="sv-SE" baseline="0" dirty="0" smtClean="0"/>
              <a:t> programs, </a:t>
            </a:r>
            <a:r>
              <a:rPr lang="sv-SE" baseline="0" dirty="0" err="1" smtClean="0"/>
              <a:t>based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frog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myelinated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axon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Frankenhaeuser</a:t>
            </a:r>
            <a:r>
              <a:rPr lang="sv-SE" baseline="0" dirty="0" smtClean="0"/>
              <a:t> &amp; Huxley. </a:t>
            </a:r>
          </a:p>
          <a:p>
            <a:r>
              <a:rPr lang="sv-SE" baseline="0" dirty="0" smtClean="0"/>
              <a:t>-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induce</a:t>
            </a:r>
            <a:r>
              <a:rPr lang="sv-SE" baseline="0" dirty="0" smtClean="0"/>
              <a:t> repetitive </a:t>
            </a:r>
            <a:r>
              <a:rPr lang="sv-SE" baseline="0" dirty="0" err="1" smtClean="0"/>
              <a:t>firing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injecting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constant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current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-If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increase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number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K </a:t>
            </a:r>
            <a:r>
              <a:rPr lang="sv-SE" baseline="0" dirty="0" err="1" smtClean="0"/>
              <a:t>channels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abolish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repetitive </a:t>
            </a:r>
            <a:r>
              <a:rPr lang="sv-SE" baseline="0" dirty="0" err="1" smtClean="0"/>
              <a:t>firing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-</a:t>
            </a:r>
            <a:r>
              <a:rPr lang="sv-SE" baseline="0" dirty="0" err="1" smtClean="0"/>
              <a:t>Equivalently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change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voltage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dependence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5 </a:t>
            </a:r>
            <a:r>
              <a:rPr lang="sv-SE" baseline="0" dirty="0" err="1" smtClean="0"/>
              <a:t>mV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abolish</a:t>
            </a:r>
            <a:r>
              <a:rPr lang="sv-SE" baseline="0" dirty="0" smtClean="0"/>
              <a:t> repetitive </a:t>
            </a:r>
            <a:r>
              <a:rPr lang="sv-SE" baseline="0" dirty="0" err="1" smtClean="0"/>
              <a:t>firing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-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molecular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mechanism</a:t>
            </a:r>
            <a:r>
              <a:rPr lang="sv-SE" baseline="0" dirty="0" smtClean="0"/>
              <a:t>? To </a:t>
            </a:r>
            <a:r>
              <a:rPr lang="sv-SE" baseline="0" dirty="0" err="1" smtClean="0"/>
              <a:t>address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number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different </a:t>
            </a:r>
            <a:r>
              <a:rPr lang="sv-SE" baseline="0" dirty="0" err="1" smtClean="0"/>
              <a:t>fatty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acid-type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substances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78C23-C470-45BE-BB98-72E16AD3E79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94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39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90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05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4D275B-6D92-4A67-96D4-A9D67E4932C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42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03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01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89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9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51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35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48AF-98F0-4E9B-BBB3-5379D237D1A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1ED11-4A52-47A8-99AF-63ECF8E43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0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http://physiol.annualreviews.org/content/vol65/issue1/images/large/ph65_0453_2.j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512" y="302791"/>
            <a:ext cx="8712968" cy="1470025"/>
          </a:xfrm>
        </p:spPr>
        <p:txBody>
          <a:bodyPr>
            <a:normAutofit/>
          </a:bodyPr>
          <a:lstStyle/>
          <a:p>
            <a:r>
              <a:rPr lang="sv-SE" dirty="0" err="1" smtClean="0"/>
              <a:t>Electrophysiological</a:t>
            </a:r>
            <a:r>
              <a:rPr lang="sv-SE" dirty="0" smtClean="0"/>
              <a:t> cell </a:t>
            </a:r>
            <a:r>
              <a:rPr lang="sv-SE" dirty="0" err="1" smtClean="0"/>
              <a:t>biology</a:t>
            </a:r>
            <a:r>
              <a:rPr lang="sv-SE" dirty="0" smtClean="0"/>
              <a:t> and </a:t>
            </a:r>
            <a:r>
              <a:rPr lang="sv-SE" dirty="0" err="1" smtClean="0"/>
              <a:t>modeling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heart</a:t>
            </a:r>
            <a:endParaRPr lang="sv-S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910284"/>
            <a:ext cx="5303837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036825" y="3501008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Ulrike </a:t>
            </a:r>
          </a:p>
          <a:p>
            <a:r>
              <a:rPr lang="sv-SE" dirty="0" smtClean="0"/>
              <a:t>Henrion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033619" y="4653136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Ulrika </a:t>
            </a:r>
          </a:p>
          <a:p>
            <a:r>
              <a:rPr lang="sv-SE" dirty="0" smtClean="0"/>
              <a:t>Englund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821573" y="2348880"/>
            <a:ext cx="1030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Nina </a:t>
            </a:r>
          </a:p>
          <a:p>
            <a:r>
              <a:rPr lang="sv-SE" dirty="0" smtClean="0"/>
              <a:t>Ottosson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943500" y="2348880"/>
            <a:ext cx="988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Jakob </a:t>
            </a:r>
          </a:p>
          <a:p>
            <a:r>
              <a:rPr lang="sv-SE" dirty="0" smtClean="0"/>
              <a:t>Renhorn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076056" y="2348880"/>
            <a:ext cx="89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Fredrik </a:t>
            </a:r>
          </a:p>
          <a:p>
            <a:r>
              <a:rPr lang="sv-SE" dirty="0" smtClean="0"/>
              <a:t>Elinder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228184" y="2348880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Johan </a:t>
            </a:r>
          </a:p>
          <a:p>
            <a:r>
              <a:rPr lang="sv-SE" dirty="0" smtClean="0"/>
              <a:t>Brask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7164288" y="4293096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Sara </a:t>
            </a:r>
          </a:p>
          <a:p>
            <a:r>
              <a:rPr lang="sv-SE" dirty="0" smtClean="0"/>
              <a:t>Börjesson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4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99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 multi-</a:t>
            </a:r>
            <a:r>
              <a:rPr lang="sv-SE" dirty="0" err="1" smtClean="0"/>
              <a:t>state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for Na </a:t>
            </a:r>
            <a:r>
              <a:rPr lang="sv-SE" dirty="0" err="1" smtClean="0"/>
              <a:t>channel</a:t>
            </a:r>
            <a:r>
              <a:rPr lang="sv-SE" dirty="0" smtClean="0"/>
              <a:t> </a:t>
            </a:r>
            <a:r>
              <a:rPr lang="sv-SE" dirty="0" err="1" smtClean="0"/>
              <a:t>gating</a:t>
            </a:r>
            <a:endParaRPr lang="sv-S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000600" cy="194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58" y="1608584"/>
            <a:ext cx="2784874" cy="189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2"/>
          <a:stretch/>
        </p:blipFill>
        <p:spPr bwMode="auto">
          <a:xfrm>
            <a:off x="5468986" y="3591669"/>
            <a:ext cx="2876982" cy="27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255787" y="3002375"/>
            <a:ext cx="2668141" cy="3738993"/>
            <a:chOff x="1255787" y="3002375"/>
            <a:chExt cx="2668141" cy="3738993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87" y="3064718"/>
              <a:ext cx="2524125" cy="3676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ktangel 2"/>
            <p:cNvSpPr/>
            <p:nvPr/>
          </p:nvSpPr>
          <p:spPr>
            <a:xfrm>
              <a:off x="3131840" y="3002375"/>
              <a:ext cx="792088" cy="1578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textruta 4"/>
          <p:cNvSpPr txBox="1"/>
          <p:nvPr/>
        </p:nvSpPr>
        <p:spPr>
          <a:xfrm>
            <a:off x="5772904" y="6453336"/>
            <a:ext cx="29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Keynes &amp; Elinder, 1998, 1999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64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Electrical</a:t>
            </a:r>
            <a:r>
              <a:rPr lang="sv-SE" dirty="0" smtClean="0"/>
              <a:t> </a:t>
            </a:r>
            <a:r>
              <a:rPr lang="sv-SE" dirty="0" err="1" smtClean="0"/>
              <a:t>activity</a:t>
            </a:r>
            <a:r>
              <a:rPr lang="sv-SE" dirty="0" smtClean="0"/>
              <a:t> in the </a:t>
            </a:r>
            <a:r>
              <a:rPr lang="sv-SE" dirty="0" err="1" smtClean="0"/>
              <a:t>heart</a:t>
            </a:r>
            <a:r>
              <a:rPr lang="sv-SE" dirty="0" smtClean="0"/>
              <a:t> is </a:t>
            </a:r>
            <a:r>
              <a:rPr lang="sv-SE" dirty="0" err="1" smtClean="0"/>
              <a:t>generated</a:t>
            </a:r>
            <a:r>
              <a:rPr lang="sv-SE" dirty="0" smtClean="0"/>
              <a:t> by </a:t>
            </a:r>
            <a:r>
              <a:rPr lang="sv-SE" dirty="0" err="1" smtClean="0"/>
              <a:t>voltage-gated</a:t>
            </a:r>
            <a:r>
              <a:rPr lang="sv-SE" dirty="0" smtClean="0"/>
              <a:t> </a:t>
            </a:r>
            <a:r>
              <a:rPr lang="sv-SE" dirty="0" err="1" smtClean="0"/>
              <a:t>ion</a:t>
            </a:r>
            <a:r>
              <a:rPr lang="sv-SE" dirty="0" smtClean="0"/>
              <a:t> </a:t>
            </a:r>
            <a:r>
              <a:rPr lang="sv-SE" dirty="0" err="1" smtClean="0"/>
              <a:t>channels</a:t>
            </a:r>
            <a:endParaRPr lang="sv-SE" dirty="0"/>
          </a:p>
        </p:txBody>
      </p:sp>
      <p:grpSp>
        <p:nvGrpSpPr>
          <p:cNvPr id="20" name="Grupp 19"/>
          <p:cNvGrpSpPr/>
          <p:nvPr/>
        </p:nvGrpSpPr>
        <p:grpSpPr>
          <a:xfrm>
            <a:off x="2699792" y="1988840"/>
            <a:ext cx="3960440" cy="3897724"/>
            <a:chOff x="4716016" y="1988840"/>
            <a:chExt cx="3960440" cy="3897724"/>
          </a:xfrm>
        </p:grpSpPr>
        <p:grpSp>
          <p:nvGrpSpPr>
            <p:cNvPr id="19" name="Grupp 18"/>
            <p:cNvGrpSpPr/>
            <p:nvPr/>
          </p:nvGrpSpPr>
          <p:grpSpPr>
            <a:xfrm>
              <a:off x="5148064" y="4859868"/>
              <a:ext cx="3384376" cy="1026696"/>
              <a:chOff x="5148064" y="4859868"/>
              <a:chExt cx="3384376" cy="1026696"/>
            </a:xfrm>
          </p:grpSpPr>
          <p:cxnSp>
            <p:nvCxnSpPr>
              <p:cNvPr id="4" name="Rak 3"/>
              <p:cNvCxnSpPr/>
              <p:nvPr/>
            </p:nvCxnSpPr>
            <p:spPr>
              <a:xfrm>
                <a:off x="5148064" y="5373216"/>
                <a:ext cx="3384376" cy="0"/>
              </a:xfrm>
              <a:prstGeom prst="line">
                <a:avLst/>
              </a:prstGeom>
              <a:ln w="762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Rak pil 5"/>
              <p:cNvCxnSpPr/>
              <p:nvPr/>
            </p:nvCxnSpPr>
            <p:spPr>
              <a:xfrm>
                <a:off x="5724128" y="5157192"/>
                <a:ext cx="0" cy="4320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ak pil 8"/>
              <p:cNvCxnSpPr/>
              <p:nvPr/>
            </p:nvCxnSpPr>
            <p:spPr>
              <a:xfrm>
                <a:off x="6084168" y="5157192"/>
                <a:ext cx="0" cy="4320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ak pil 9"/>
              <p:cNvCxnSpPr/>
              <p:nvPr/>
            </p:nvCxnSpPr>
            <p:spPr>
              <a:xfrm>
                <a:off x="6156176" y="5157192"/>
                <a:ext cx="0" cy="43204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k pil 10"/>
              <p:cNvCxnSpPr/>
              <p:nvPr/>
            </p:nvCxnSpPr>
            <p:spPr>
              <a:xfrm>
                <a:off x="6372200" y="5157192"/>
                <a:ext cx="0" cy="4320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k pil 11"/>
              <p:cNvCxnSpPr/>
              <p:nvPr/>
            </p:nvCxnSpPr>
            <p:spPr>
              <a:xfrm>
                <a:off x="6588224" y="5157192"/>
                <a:ext cx="0" cy="43204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pil 12"/>
              <p:cNvCxnSpPr/>
              <p:nvPr/>
            </p:nvCxnSpPr>
            <p:spPr>
              <a:xfrm>
                <a:off x="6732240" y="5157192"/>
                <a:ext cx="0" cy="43204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ruta 6"/>
              <p:cNvSpPr txBox="1"/>
              <p:nvPr/>
            </p:nvSpPr>
            <p:spPr>
              <a:xfrm>
                <a:off x="5292080" y="486916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HCN</a:t>
                </a:r>
                <a:endParaRPr lang="sv-SE" dirty="0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>
                <a:off x="5855840" y="485986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Na</a:t>
                </a:r>
                <a:endParaRPr lang="sv-SE" dirty="0"/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6143744" y="4869160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err="1" smtClean="0"/>
                  <a:t>Ca</a:t>
                </a:r>
                <a:r>
                  <a:rPr lang="sv-SE" baseline="-25000" dirty="0" err="1" smtClean="0"/>
                  <a:t>L</a:t>
                </a:r>
                <a:endParaRPr lang="sv-SE" baseline="-25000" dirty="0"/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5977540" y="5517232"/>
                <a:ext cx="432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err="1" smtClean="0"/>
                  <a:t>K</a:t>
                </a:r>
                <a:r>
                  <a:rPr lang="sv-SE" baseline="-25000" dirty="0" err="1" smtClean="0"/>
                  <a:t>to</a:t>
                </a:r>
                <a:endParaRPr lang="sv-SE" baseline="-25000" dirty="0"/>
              </a:p>
            </p:txBody>
          </p:sp>
          <p:sp>
            <p:nvSpPr>
              <p:cNvPr id="16" name="textruta 15"/>
              <p:cNvSpPr txBox="1"/>
              <p:nvPr/>
            </p:nvSpPr>
            <p:spPr>
              <a:xfrm>
                <a:off x="6372200" y="5517232"/>
                <a:ext cx="363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K</a:t>
                </a:r>
                <a:r>
                  <a:rPr lang="sv-SE" baseline="-25000" dirty="0" smtClean="0"/>
                  <a:t>s</a:t>
                </a:r>
                <a:endParaRPr lang="sv-SE" baseline="-25000" dirty="0"/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6588224" y="5517232"/>
                <a:ext cx="354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K</a:t>
                </a:r>
                <a:r>
                  <a:rPr lang="sv-SE" baseline="-25000" dirty="0" smtClean="0"/>
                  <a:t>r</a:t>
                </a:r>
                <a:endParaRPr lang="sv-SE" baseline="-25000" dirty="0"/>
              </a:p>
            </p:txBody>
          </p:sp>
        </p:grpSp>
        <p:graphicFrame>
          <p:nvGraphicFramePr>
            <p:cNvPr id="18" name="Objek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8196428"/>
                </p:ext>
              </p:extLst>
            </p:nvPr>
          </p:nvGraphicFramePr>
          <p:xfrm>
            <a:off x="4716016" y="1988840"/>
            <a:ext cx="3960440" cy="2813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name="Prism 5" r:id="rId4" imgW="3744360" imgH="2660760" progId="Prism5.Document">
                    <p:embed/>
                  </p:oleObj>
                </mc:Choice>
                <mc:Fallback>
                  <p:oleObj name="Prism 5" r:id="rId4" imgW="3744360" imgH="2660760" progId="Prism5.Document">
                    <p:embed/>
                    <p:pic>
                      <p:nvPicPr>
                        <p:cNvPr id="0" name="Objek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1988840"/>
                          <a:ext cx="3960440" cy="2813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ruta 20"/>
          <p:cNvSpPr txBox="1"/>
          <p:nvPr/>
        </p:nvSpPr>
        <p:spPr>
          <a:xfrm>
            <a:off x="5724128" y="501317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outside</a:t>
            </a:r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5868144" y="536392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inside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2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 </a:t>
            </a:r>
            <a:r>
              <a:rPr lang="sv-SE" dirty="0" err="1" smtClean="0"/>
              <a:t>two-state</a:t>
            </a:r>
            <a:r>
              <a:rPr lang="sv-SE" dirty="0" smtClean="0"/>
              <a:t> HCN </a:t>
            </a:r>
            <a:r>
              <a:rPr lang="sv-SE" dirty="0" err="1" smtClean="0"/>
              <a:t>channel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generate</a:t>
            </a:r>
            <a:r>
              <a:rPr lang="sv-SE" dirty="0" smtClean="0"/>
              <a:t> </a:t>
            </a:r>
            <a:r>
              <a:rPr lang="sv-SE" dirty="0" err="1" smtClean="0"/>
              <a:t>unstable</a:t>
            </a:r>
            <a:r>
              <a:rPr lang="sv-SE" dirty="0" smtClean="0"/>
              <a:t> </a:t>
            </a:r>
            <a:r>
              <a:rPr lang="sv-SE" dirty="0" err="1" smtClean="0"/>
              <a:t>rhythmicity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092280" y="3716338"/>
            <a:ext cx="136815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094784" y="1544638"/>
            <a:ext cx="2365648" cy="372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" name="Grupp 8"/>
          <p:cNvGrpSpPr/>
          <p:nvPr/>
        </p:nvGrpSpPr>
        <p:grpSpPr>
          <a:xfrm>
            <a:off x="404119" y="3183359"/>
            <a:ext cx="1431577" cy="461665"/>
            <a:chOff x="395536" y="2463279"/>
            <a:chExt cx="1431577" cy="461665"/>
          </a:xfrm>
        </p:grpSpPr>
        <p:sp>
          <p:nvSpPr>
            <p:cNvPr id="10" name="Text Box 21"/>
            <p:cNvSpPr txBox="1">
              <a:spLocks noChangeAspect="1" noChangeArrowheads="1"/>
            </p:cNvSpPr>
            <p:nvPr/>
          </p:nvSpPr>
          <p:spPr bwMode="auto">
            <a:xfrm>
              <a:off x="395536" y="2463279"/>
              <a:ext cx="5762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E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1FCFF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smtClean="0">
                  <a:latin typeface="Times New Roman" pitchFamily="18" charset="0"/>
                </a:rPr>
                <a:t>C</a:t>
              </a:r>
              <a:endParaRPr lang="en-US" sz="2400" b="1" baseline="-25000" dirty="0">
                <a:latin typeface="Times New Roman" pitchFamily="18" charset="0"/>
              </a:endParaRPr>
            </a:p>
          </p:txBody>
        </p:sp>
        <p:sp>
          <p:nvSpPr>
            <p:cNvPr id="11" name="Text Box 23"/>
            <p:cNvSpPr txBox="1">
              <a:spLocks noChangeAspect="1" noChangeArrowheads="1"/>
            </p:cNvSpPr>
            <p:nvPr/>
          </p:nvSpPr>
          <p:spPr bwMode="auto">
            <a:xfrm>
              <a:off x="1403599" y="2463279"/>
              <a:ext cx="42351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E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1FCFF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sz="2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25"/>
            <p:cNvSpPr>
              <a:spLocks noChangeAspect="1" noChangeShapeType="1"/>
            </p:cNvSpPr>
            <p:nvPr/>
          </p:nvSpPr>
          <p:spPr bwMode="auto">
            <a:xfrm>
              <a:off x="824211" y="2666479"/>
              <a:ext cx="5794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1FC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Line 26"/>
            <p:cNvSpPr>
              <a:spLocks noChangeAspect="1" noChangeShapeType="1"/>
            </p:cNvSpPr>
            <p:nvPr/>
          </p:nvSpPr>
          <p:spPr bwMode="auto">
            <a:xfrm flipH="1">
              <a:off x="813098" y="2769666"/>
              <a:ext cx="5794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1FC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5" name="textruta 34"/>
          <p:cNvSpPr txBox="1"/>
          <p:nvPr/>
        </p:nvSpPr>
        <p:spPr>
          <a:xfrm>
            <a:off x="941916" y="298766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α</a:t>
            </a:r>
            <a:endParaRPr lang="sv-SE" dirty="0"/>
          </a:p>
        </p:txBody>
      </p:sp>
      <p:sp>
        <p:nvSpPr>
          <p:cNvPr id="36" name="Rektangel 35"/>
          <p:cNvSpPr/>
          <p:nvPr/>
        </p:nvSpPr>
        <p:spPr>
          <a:xfrm>
            <a:off x="899592" y="350100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β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35496" y="4149080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α</a:t>
            </a:r>
            <a:r>
              <a:rPr lang="sv-SE" dirty="0" smtClean="0">
                <a:latin typeface="Arial"/>
                <a:cs typeface="Arial"/>
              </a:rPr>
              <a:t> = k </a:t>
            </a:r>
            <a:r>
              <a:rPr lang="sv-SE" dirty="0" err="1" smtClean="0">
                <a:latin typeface="Arial"/>
                <a:cs typeface="Arial"/>
              </a:rPr>
              <a:t>exp</a:t>
            </a:r>
            <a:r>
              <a:rPr lang="sv-SE" dirty="0" smtClean="0">
                <a:latin typeface="Arial"/>
                <a:cs typeface="Arial"/>
              </a:rPr>
              <a:t>(-(V+45)/25)</a:t>
            </a:r>
            <a:endParaRPr lang="sv-SE" dirty="0"/>
          </a:p>
        </p:txBody>
      </p:sp>
      <p:sp>
        <p:nvSpPr>
          <p:cNvPr id="38" name="textruta 37"/>
          <p:cNvSpPr txBox="1"/>
          <p:nvPr/>
        </p:nvSpPr>
        <p:spPr>
          <a:xfrm>
            <a:off x="35496" y="4437112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β</a:t>
            </a:r>
            <a:r>
              <a:rPr lang="sv-SE" dirty="0" smtClean="0">
                <a:latin typeface="Arial"/>
                <a:cs typeface="Arial"/>
              </a:rPr>
              <a:t> = k </a:t>
            </a:r>
            <a:r>
              <a:rPr lang="sv-SE" dirty="0" err="1" smtClean="0">
                <a:latin typeface="Arial"/>
                <a:cs typeface="Arial"/>
              </a:rPr>
              <a:t>exp</a:t>
            </a:r>
            <a:r>
              <a:rPr lang="sv-SE" dirty="0" smtClean="0">
                <a:latin typeface="Arial"/>
                <a:cs typeface="Arial"/>
              </a:rPr>
              <a:t>(+(V+45)/25)</a:t>
            </a:r>
            <a:endParaRPr lang="sv-SE" dirty="0"/>
          </a:p>
        </p:txBody>
      </p:sp>
      <p:grpSp>
        <p:nvGrpSpPr>
          <p:cNvPr id="42" name="Grupp 41"/>
          <p:cNvGrpSpPr/>
          <p:nvPr/>
        </p:nvGrpSpPr>
        <p:grpSpPr>
          <a:xfrm>
            <a:off x="2334642" y="2513757"/>
            <a:ext cx="6773862" cy="2940759"/>
            <a:chOff x="2334642" y="2513757"/>
            <a:chExt cx="6773862" cy="2940759"/>
          </a:xfrm>
        </p:grpSpPr>
        <p:graphicFrame>
          <p:nvGraphicFramePr>
            <p:cNvPr id="32" name="Objek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3619755"/>
                </p:ext>
              </p:extLst>
            </p:nvPr>
          </p:nvGraphicFramePr>
          <p:xfrm>
            <a:off x="2334642" y="2513757"/>
            <a:ext cx="6773862" cy="2211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Prism 5" r:id="rId3" imgW="6774120" imgH="2211120" progId="Prism5.Document">
                    <p:embed/>
                  </p:oleObj>
                </mc:Choice>
                <mc:Fallback>
                  <p:oleObj name="Prism 5" r:id="rId3" imgW="6774120" imgH="2211120" progId="Prism5.Document">
                    <p:embed/>
                    <p:pic>
                      <p:nvPicPr>
                        <p:cNvPr id="0" name="Objek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4642" y="2513757"/>
                          <a:ext cx="6773862" cy="2211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" name="Grupp 40"/>
            <p:cNvGrpSpPr/>
            <p:nvPr/>
          </p:nvGrpSpPr>
          <p:grpSpPr>
            <a:xfrm>
              <a:off x="3131840" y="5063088"/>
              <a:ext cx="5663736" cy="391428"/>
              <a:chOff x="3131840" y="5063088"/>
              <a:chExt cx="5663736" cy="391428"/>
            </a:xfrm>
          </p:grpSpPr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3131840" y="5063088"/>
                <a:ext cx="5544616" cy="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9" name="textruta 38"/>
              <p:cNvSpPr txBox="1"/>
              <p:nvPr/>
            </p:nvSpPr>
            <p:spPr>
              <a:xfrm>
                <a:off x="3131840" y="5075892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</a:rPr>
                  <a:t> = 5/s</a:t>
                </a:r>
                <a:endParaRPr lang="sv-S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668344" y="5085184"/>
                <a:ext cx="1127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</a:rPr>
                  <a:t> = 500/s</a:t>
                </a:r>
                <a:endParaRPr lang="sv-SE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5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A </a:t>
            </a:r>
            <a:r>
              <a:rPr lang="sv-SE" dirty="0" err="1" smtClean="0"/>
              <a:t>Four-state</a:t>
            </a:r>
            <a:r>
              <a:rPr lang="sv-SE" dirty="0" smtClean="0"/>
              <a:t> </a:t>
            </a:r>
            <a:r>
              <a:rPr lang="sv-SE" dirty="0" err="1"/>
              <a:t>model</a:t>
            </a:r>
            <a:r>
              <a:rPr lang="sv-SE" dirty="0"/>
              <a:t> for HCN </a:t>
            </a:r>
            <a:r>
              <a:rPr lang="sv-SE" dirty="0" err="1" smtClean="0"/>
              <a:t>gating</a:t>
            </a:r>
            <a:endParaRPr lang="en-GB" sz="3600" dirty="0"/>
          </a:p>
        </p:txBody>
      </p:sp>
      <p:sp>
        <p:nvSpPr>
          <p:cNvPr id="4" name="textruta 3"/>
          <p:cNvSpPr txBox="1"/>
          <p:nvPr/>
        </p:nvSpPr>
        <p:spPr>
          <a:xfrm>
            <a:off x="6350826" y="5982379"/>
            <a:ext cx="2757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Männikkö et al., 2002, Nature</a:t>
            </a:r>
          </a:p>
          <a:p>
            <a:r>
              <a:rPr lang="sv-SE" sz="1200" dirty="0" smtClean="0"/>
              <a:t>Männikkö et al., 2005, J Gen </a:t>
            </a:r>
            <a:r>
              <a:rPr lang="sv-SE" sz="1200" dirty="0" err="1" smtClean="0"/>
              <a:t>Physiol</a:t>
            </a:r>
            <a:endParaRPr lang="sv-SE" sz="1200" dirty="0" smtClean="0"/>
          </a:p>
          <a:p>
            <a:r>
              <a:rPr lang="sv-SE" sz="1200" dirty="0" smtClean="0"/>
              <a:t>Elinder et al., 2006, J </a:t>
            </a:r>
            <a:r>
              <a:rPr lang="sv-SE" sz="1200" dirty="0" err="1" smtClean="0"/>
              <a:t>Physiol</a:t>
            </a:r>
            <a:endParaRPr lang="sv-SE" sz="1200" dirty="0" smtClean="0"/>
          </a:p>
          <a:p>
            <a:r>
              <a:rPr lang="sv-SE" sz="1200" dirty="0" err="1" smtClean="0"/>
              <a:t>Bruning</a:t>
            </a:r>
            <a:r>
              <a:rPr lang="sv-SE" sz="1200" dirty="0" smtClean="0"/>
              <a:t>-Wright et al., 2007, J Gen </a:t>
            </a:r>
            <a:r>
              <a:rPr lang="sv-SE" sz="1200" dirty="0" err="1" smtClean="0"/>
              <a:t>Physiol</a:t>
            </a:r>
            <a:endParaRPr lang="sv-SE" sz="1200" dirty="0"/>
          </a:p>
        </p:txBody>
      </p:sp>
      <p:grpSp>
        <p:nvGrpSpPr>
          <p:cNvPr id="13" name="Grupp 12"/>
          <p:cNvGrpSpPr/>
          <p:nvPr/>
        </p:nvGrpSpPr>
        <p:grpSpPr>
          <a:xfrm>
            <a:off x="1258661" y="1341438"/>
            <a:ext cx="5113539" cy="5400675"/>
            <a:chOff x="-180528" y="1341438"/>
            <a:chExt cx="5113539" cy="5400675"/>
          </a:xfrm>
        </p:grpSpPr>
        <p:grpSp>
          <p:nvGrpSpPr>
            <p:cNvPr id="5" name="Grupp 4"/>
            <p:cNvGrpSpPr>
              <a:grpSpLocks noChangeAspect="1"/>
            </p:cNvGrpSpPr>
            <p:nvPr/>
          </p:nvGrpSpPr>
          <p:grpSpPr>
            <a:xfrm>
              <a:off x="-180528" y="1341438"/>
              <a:ext cx="5113539" cy="5400675"/>
              <a:chOff x="1833808" y="1341438"/>
              <a:chExt cx="5113539" cy="5400675"/>
            </a:xfrm>
          </p:grpSpPr>
          <p:pic>
            <p:nvPicPr>
              <p:cNvPr id="40" name="Picture 2" descr="http://physiol.annualreviews.org/content/vol65/issue1/images/large/ph65_0453_2.jpeg"/>
              <p:cNvPicPr>
                <a:picLocks noChangeAspect="1" noChangeArrowheads="1"/>
              </p:cNvPicPr>
              <p:nvPr/>
            </p:nvPicPr>
            <p:blipFill rotWithShape="1"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8" t="3618" r="73924" b="46729"/>
              <a:stretch/>
            </p:blipFill>
            <p:spPr bwMode="auto">
              <a:xfrm>
                <a:off x="1833808" y="2310655"/>
                <a:ext cx="1370040" cy="4430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98" name="Picture 2" descr="http://physiol.annualreviews.org/content/vol65/issue1/images/large/ph65_0453_2.jpeg"/>
              <p:cNvPicPr>
                <a:picLocks noChangeAspect="1" noChangeArrowheads="1"/>
              </p:cNvPicPr>
              <p:nvPr/>
            </p:nvPicPr>
            <p:blipFill rotWithShape="1"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63" t="3618" r="-5664" b="46729"/>
              <a:stretch/>
            </p:blipFill>
            <p:spPr bwMode="auto">
              <a:xfrm>
                <a:off x="3004457" y="2311400"/>
                <a:ext cx="3942890" cy="4430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0" name="Group 4"/>
              <p:cNvGrpSpPr>
                <a:grpSpLocks noChangeAspect="1"/>
              </p:cNvGrpSpPr>
              <p:nvPr/>
            </p:nvGrpSpPr>
            <p:grpSpPr bwMode="auto">
              <a:xfrm>
                <a:off x="3353247" y="3935413"/>
                <a:ext cx="590550" cy="103187"/>
                <a:chOff x="773" y="1998"/>
                <a:chExt cx="744" cy="130"/>
              </a:xfrm>
            </p:grpSpPr>
            <p:sp>
              <p:nvSpPr>
                <p:cNvPr id="106501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787" y="1998"/>
                  <a:ext cx="7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6502" name="Line 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73" y="2128"/>
                  <a:ext cx="7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06503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2915097" y="3716338"/>
                <a:ext cx="48418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106504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3851722" y="3716338"/>
                <a:ext cx="50006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106505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2915097" y="4797425"/>
                <a:ext cx="56356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II</a:t>
                </a:r>
              </a:p>
            </p:txBody>
          </p:sp>
          <p:grpSp>
            <p:nvGrpSpPr>
              <p:cNvPr id="106506" name="Group 10"/>
              <p:cNvGrpSpPr>
                <a:grpSpLocks noChangeAspect="1"/>
              </p:cNvGrpSpPr>
              <p:nvPr/>
            </p:nvGrpSpPr>
            <p:grpSpPr bwMode="auto">
              <a:xfrm>
                <a:off x="3367534" y="4957763"/>
                <a:ext cx="590550" cy="103187"/>
                <a:chOff x="773" y="3306"/>
                <a:chExt cx="744" cy="130"/>
              </a:xfrm>
            </p:grpSpPr>
            <p:sp>
              <p:nvSpPr>
                <p:cNvPr id="106507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787" y="3306"/>
                  <a:ext cx="730" cy="0"/>
                </a:xfrm>
                <a:prstGeom prst="line">
                  <a:avLst/>
                </a:prstGeom>
                <a:noFill/>
                <a:ln w="1143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6508" name="Line 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73" y="3436"/>
                  <a:ext cx="7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06509" name="Group 13"/>
              <p:cNvGrpSpPr>
                <a:grpSpLocks noChangeAspect="1"/>
              </p:cNvGrpSpPr>
              <p:nvPr/>
            </p:nvGrpSpPr>
            <p:grpSpPr bwMode="auto">
              <a:xfrm>
                <a:off x="3129409" y="4154488"/>
                <a:ext cx="90488" cy="669925"/>
                <a:chOff x="473" y="2293"/>
                <a:chExt cx="114" cy="844"/>
              </a:xfrm>
            </p:grpSpPr>
            <p:sp>
              <p:nvSpPr>
                <p:cNvPr id="106510" name="Line 1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59" y="2707"/>
                  <a:ext cx="828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6511" name="Line 15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173" y="2723"/>
                  <a:ext cx="82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06512" name="Group 16"/>
              <p:cNvGrpSpPr>
                <a:grpSpLocks noChangeAspect="1"/>
              </p:cNvGrpSpPr>
              <p:nvPr/>
            </p:nvGrpSpPr>
            <p:grpSpPr bwMode="auto">
              <a:xfrm>
                <a:off x="4056509" y="4154488"/>
                <a:ext cx="92075" cy="669925"/>
                <a:chOff x="1642" y="2293"/>
                <a:chExt cx="115" cy="844"/>
              </a:xfrm>
            </p:grpSpPr>
            <p:sp>
              <p:nvSpPr>
                <p:cNvPr id="106513" name="Line 1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228" y="2707"/>
                  <a:ext cx="82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6514" name="Line 18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1343" y="2723"/>
                  <a:ext cx="828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0651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3851722" y="4772025"/>
                <a:ext cx="57943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II</a:t>
                </a:r>
              </a:p>
            </p:txBody>
          </p:sp>
          <p:sp>
            <p:nvSpPr>
              <p:cNvPr id="106516" name="AutoShape 20"/>
              <p:cNvSpPr>
                <a:spLocks noChangeAspect="1" noChangeArrowheads="1"/>
              </p:cNvSpPr>
              <p:nvPr/>
            </p:nvSpPr>
            <p:spPr bwMode="auto">
              <a:xfrm rot="5400000">
                <a:off x="3629472" y="4075113"/>
                <a:ext cx="406400" cy="431800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517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4139059" y="1341438"/>
                <a:ext cx="5762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b="1">
                    <a:latin typeface="Times New Roman" pitchFamily="18" charset="0"/>
                  </a:rPr>
                  <a:t>C</a:t>
                </a:r>
                <a:r>
                  <a:rPr lang="en-US" sz="2400" b="1" baseline="-250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106518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5147122" y="2420938"/>
                <a:ext cx="57943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II</a:t>
                </a:r>
              </a:p>
            </p:txBody>
          </p:sp>
          <p:sp>
            <p:nvSpPr>
              <p:cNvPr id="10651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5147122" y="1341438"/>
                <a:ext cx="50006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10652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4139059" y="2420938"/>
                <a:ext cx="5635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II</a:t>
                </a:r>
              </a:p>
            </p:txBody>
          </p:sp>
          <p:sp>
            <p:nvSpPr>
              <p:cNvPr id="106521" name="Line 25"/>
              <p:cNvSpPr>
                <a:spLocks noChangeAspect="1" noChangeShapeType="1"/>
              </p:cNvSpPr>
              <p:nvPr/>
            </p:nvSpPr>
            <p:spPr bwMode="auto">
              <a:xfrm>
                <a:off x="4616897" y="1544638"/>
                <a:ext cx="57943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6522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4605784" y="1647825"/>
                <a:ext cx="579438" cy="0"/>
              </a:xfrm>
              <a:prstGeom prst="line">
                <a:avLst/>
              </a:prstGeom>
              <a:noFill/>
              <a:ln w="1143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106523" name="Group 27"/>
              <p:cNvGrpSpPr>
                <a:grpSpLocks noChangeAspect="1"/>
              </p:cNvGrpSpPr>
              <p:nvPr/>
            </p:nvGrpSpPr>
            <p:grpSpPr bwMode="auto">
              <a:xfrm>
                <a:off x="4605784" y="2581275"/>
                <a:ext cx="590550" cy="103188"/>
                <a:chOff x="4391" y="3306"/>
                <a:chExt cx="744" cy="130"/>
              </a:xfrm>
            </p:grpSpPr>
            <p:sp>
              <p:nvSpPr>
                <p:cNvPr id="1065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4405" y="3306"/>
                  <a:ext cx="7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6525" name="Line 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91" y="3436"/>
                  <a:ext cx="7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06526" name="Group 30"/>
              <p:cNvGrpSpPr>
                <a:grpSpLocks noChangeAspect="1"/>
              </p:cNvGrpSpPr>
              <p:nvPr/>
            </p:nvGrpSpPr>
            <p:grpSpPr bwMode="auto">
              <a:xfrm>
                <a:off x="4367659" y="1778000"/>
                <a:ext cx="90488" cy="669925"/>
                <a:chOff x="2048" y="2109"/>
                <a:chExt cx="146" cy="972"/>
              </a:xfrm>
            </p:grpSpPr>
            <p:sp>
              <p:nvSpPr>
                <p:cNvPr id="106527" name="Line 3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571" y="2586"/>
                  <a:ext cx="953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6528" name="Line 32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1717" y="2605"/>
                  <a:ext cx="9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06529" name="Group 33"/>
              <p:cNvGrpSpPr>
                <a:grpSpLocks noChangeAspect="1"/>
              </p:cNvGrpSpPr>
              <p:nvPr/>
            </p:nvGrpSpPr>
            <p:grpSpPr bwMode="auto">
              <a:xfrm>
                <a:off x="5294759" y="1778000"/>
                <a:ext cx="92075" cy="669925"/>
                <a:chOff x="3563" y="2109"/>
                <a:chExt cx="146" cy="972"/>
              </a:xfrm>
            </p:grpSpPr>
            <p:sp>
              <p:nvSpPr>
                <p:cNvPr id="106530" name="Line 3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086" y="2586"/>
                  <a:ext cx="9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6531" name="Line 35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3232" y="2605"/>
                  <a:ext cx="953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06532" name="AutoShape 36"/>
              <p:cNvSpPr>
                <a:spLocks noChangeAspect="1" noChangeArrowheads="1"/>
              </p:cNvSpPr>
              <p:nvPr/>
            </p:nvSpPr>
            <p:spPr bwMode="auto">
              <a:xfrm rot="16200000">
                <a:off x="4487516" y="2116931"/>
                <a:ext cx="406400" cy="433387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" name="Rektangel 10"/>
            <p:cNvSpPr/>
            <p:nvPr/>
          </p:nvSpPr>
          <p:spPr>
            <a:xfrm>
              <a:off x="2443501" y="5254625"/>
              <a:ext cx="437666" cy="3346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/>
            <p:cNvSpPr/>
            <p:nvPr/>
          </p:nvSpPr>
          <p:spPr>
            <a:xfrm>
              <a:off x="1384948" y="5661248"/>
              <a:ext cx="533401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054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v-SE" sz="4000" dirty="0" smtClean="0"/>
              <a:t>The </a:t>
            </a:r>
            <a:r>
              <a:rPr lang="sv-SE" sz="4000" dirty="0" err="1" smtClean="0"/>
              <a:t>four-state</a:t>
            </a:r>
            <a:r>
              <a:rPr lang="sv-SE" sz="4000" dirty="0" smtClean="0"/>
              <a:t> </a:t>
            </a:r>
            <a:r>
              <a:rPr lang="sv-SE" sz="4000" dirty="0" err="1" smtClean="0"/>
              <a:t>model</a:t>
            </a:r>
            <a:r>
              <a:rPr lang="sv-SE" sz="4000" dirty="0" smtClean="0"/>
              <a:t> </a:t>
            </a:r>
            <a:r>
              <a:rPr lang="sv-SE" sz="4000" dirty="0" err="1" smtClean="0"/>
              <a:t>prevents</a:t>
            </a:r>
            <a:r>
              <a:rPr lang="sv-SE" sz="4000" dirty="0" smtClean="0"/>
              <a:t> </a:t>
            </a:r>
            <a:r>
              <a:rPr lang="sv-SE" sz="4000" dirty="0" err="1" smtClean="0"/>
              <a:t>cardiac</a:t>
            </a:r>
            <a:r>
              <a:rPr lang="sv-SE" sz="4000" dirty="0" smtClean="0"/>
              <a:t> </a:t>
            </a:r>
            <a:r>
              <a:rPr lang="sv-SE" sz="4000" dirty="0" err="1" smtClean="0"/>
              <a:t>arrhythmia</a:t>
            </a:r>
            <a:endParaRPr lang="sv-SE" sz="4000" dirty="0"/>
          </a:p>
        </p:txBody>
      </p:sp>
      <p:grpSp>
        <p:nvGrpSpPr>
          <p:cNvPr id="3" name="Grupp 2"/>
          <p:cNvGrpSpPr/>
          <p:nvPr/>
        </p:nvGrpSpPr>
        <p:grpSpPr>
          <a:xfrm>
            <a:off x="323528" y="1340768"/>
            <a:ext cx="3675732" cy="3853110"/>
            <a:chOff x="4784700" y="1544638"/>
            <a:chExt cx="3675732" cy="3853110"/>
          </a:xfrm>
        </p:grpSpPr>
        <p:sp>
          <p:nvSpPr>
            <p:cNvPr id="7" name="Rektangel 6"/>
            <p:cNvSpPr/>
            <p:nvPr/>
          </p:nvSpPr>
          <p:spPr>
            <a:xfrm>
              <a:off x="6094784" y="1544638"/>
              <a:ext cx="2365648" cy="372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8" name="Grupp 7"/>
            <p:cNvGrpSpPr/>
            <p:nvPr/>
          </p:nvGrpSpPr>
          <p:grpSpPr>
            <a:xfrm>
              <a:off x="4784700" y="3861048"/>
              <a:ext cx="1587500" cy="1536700"/>
              <a:chOff x="395536" y="4484588"/>
              <a:chExt cx="1587500" cy="1536700"/>
            </a:xfrm>
          </p:grpSpPr>
          <p:sp>
            <p:nvSpPr>
              <p:cNvPr id="14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395536" y="4484588"/>
                <a:ext cx="5762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b="1">
                    <a:latin typeface="Times New Roman" pitchFamily="18" charset="0"/>
                  </a:rPr>
                  <a:t>C</a:t>
                </a:r>
                <a:r>
                  <a:rPr lang="en-US" sz="2400" b="1" baseline="-250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15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1403599" y="5564088"/>
                <a:ext cx="57943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II</a:t>
                </a:r>
              </a:p>
            </p:txBody>
          </p:sp>
          <p:sp>
            <p:nvSpPr>
              <p:cNvPr id="16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1403599" y="4484588"/>
                <a:ext cx="50006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17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95536" y="5564088"/>
                <a:ext cx="5635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r>
                  <a:rPr lang="en-US" sz="2400" b="1" baseline="-25000">
                    <a:solidFill>
                      <a:srgbClr val="000000"/>
                    </a:solidFill>
                    <a:latin typeface="Times New Roman" pitchFamily="18" charset="0"/>
                  </a:rPr>
                  <a:t>II</a:t>
                </a:r>
              </a:p>
            </p:txBody>
          </p:sp>
          <p:sp>
            <p:nvSpPr>
              <p:cNvPr id="18" name="Line 25"/>
              <p:cNvSpPr>
                <a:spLocks noChangeAspect="1" noChangeShapeType="1"/>
              </p:cNvSpPr>
              <p:nvPr/>
            </p:nvSpPr>
            <p:spPr bwMode="auto">
              <a:xfrm>
                <a:off x="873374" y="4687788"/>
                <a:ext cx="579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862261" y="4790975"/>
                <a:ext cx="57943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Line 28"/>
              <p:cNvSpPr>
                <a:spLocks noChangeAspect="1" noChangeShapeType="1"/>
              </p:cNvSpPr>
              <p:nvPr/>
            </p:nvSpPr>
            <p:spPr bwMode="auto">
              <a:xfrm>
                <a:off x="873374" y="5724425"/>
                <a:ext cx="57943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862261" y="5827613"/>
                <a:ext cx="579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2" name="Group 30"/>
              <p:cNvGrpSpPr>
                <a:grpSpLocks noChangeAspect="1"/>
              </p:cNvGrpSpPr>
              <p:nvPr/>
            </p:nvGrpSpPr>
            <p:grpSpPr bwMode="auto">
              <a:xfrm>
                <a:off x="624136" y="4921150"/>
                <a:ext cx="90488" cy="669925"/>
                <a:chOff x="2048" y="2109"/>
                <a:chExt cx="146" cy="972"/>
              </a:xfrm>
            </p:grpSpPr>
            <p:sp>
              <p:nvSpPr>
                <p:cNvPr id="25" name="Line 3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571" y="2586"/>
                  <a:ext cx="953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" name="Line 32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1717" y="2605"/>
                  <a:ext cx="9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1FC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3" name="Line 34"/>
              <p:cNvSpPr>
                <a:spLocks noChangeAspect="1" noChangeShapeType="1"/>
              </p:cNvSpPr>
              <p:nvPr/>
            </p:nvSpPr>
            <p:spPr bwMode="auto">
              <a:xfrm rot="16200000">
                <a:off x="1222506" y="5249909"/>
                <a:ext cx="6568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Line 35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1314581" y="5263005"/>
                <a:ext cx="65683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" name="Grupp 8"/>
            <p:cNvGrpSpPr/>
            <p:nvPr/>
          </p:nvGrpSpPr>
          <p:grpSpPr>
            <a:xfrm>
              <a:off x="4788024" y="2276872"/>
              <a:ext cx="1431577" cy="461665"/>
              <a:chOff x="395536" y="2463279"/>
              <a:chExt cx="1431577" cy="461665"/>
            </a:xfrm>
          </p:grpSpPr>
          <p:sp>
            <p:nvSpPr>
              <p:cNvPr id="10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395536" y="2463279"/>
                <a:ext cx="5762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b="1" dirty="0" smtClean="0">
                    <a:latin typeface="Times New Roman" pitchFamily="18" charset="0"/>
                  </a:rPr>
                  <a:t>C</a:t>
                </a:r>
                <a:endParaRPr lang="en-US" sz="2400" b="1" baseline="-25000" dirty="0">
                  <a:latin typeface="Times New Roman" pitchFamily="18" charset="0"/>
                </a:endParaRPr>
              </a:p>
            </p:txBody>
          </p:sp>
          <p:sp>
            <p:nvSpPr>
              <p:cNvPr id="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1403599" y="2463279"/>
                <a:ext cx="42351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E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en-US" sz="2400" b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25"/>
              <p:cNvSpPr>
                <a:spLocks noChangeAspect="1" noChangeShapeType="1"/>
              </p:cNvSpPr>
              <p:nvPr/>
            </p:nvSpPr>
            <p:spPr bwMode="auto">
              <a:xfrm>
                <a:off x="824211" y="2666479"/>
                <a:ext cx="57943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813098" y="2769666"/>
                <a:ext cx="57943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1FC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36" name="Grupp 35"/>
          <p:cNvGrpSpPr/>
          <p:nvPr/>
        </p:nvGrpSpPr>
        <p:grpSpPr>
          <a:xfrm>
            <a:off x="2468314" y="1308323"/>
            <a:ext cx="6280150" cy="5000997"/>
            <a:chOff x="2468314" y="1308323"/>
            <a:chExt cx="6280150" cy="5000997"/>
          </a:xfrm>
        </p:grpSpPr>
        <p:graphicFrame>
          <p:nvGraphicFramePr>
            <p:cNvPr id="30" name="Objek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6454997"/>
                </p:ext>
              </p:extLst>
            </p:nvPr>
          </p:nvGraphicFramePr>
          <p:xfrm>
            <a:off x="2468314" y="1308323"/>
            <a:ext cx="6280150" cy="435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Prism 5" r:id="rId3" imgW="6280200" imgH="4352760" progId="Prism5.Document">
                    <p:embed/>
                  </p:oleObj>
                </mc:Choice>
                <mc:Fallback>
                  <p:oleObj name="Prism 5" r:id="rId3" imgW="6280200" imgH="4352760" progId="Prism5.Document">
                    <p:embed/>
                    <p:pic>
                      <p:nvPicPr>
                        <p:cNvPr id="0" name="Objek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8314" y="1308323"/>
                          <a:ext cx="6280150" cy="435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" name="Grupp 31"/>
            <p:cNvGrpSpPr/>
            <p:nvPr/>
          </p:nvGrpSpPr>
          <p:grpSpPr>
            <a:xfrm>
              <a:off x="2940712" y="5917892"/>
              <a:ext cx="5663736" cy="391428"/>
              <a:chOff x="3131840" y="5063088"/>
              <a:chExt cx="5663736" cy="391428"/>
            </a:xfrm>
          </p:grpSpPr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3131840" y="5063088"/>
                <a:ext cx="5544616" cy="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4" name="textruta 33"/>
              <p:cNvSpPr txBox="1"/>
              <p:nvPr/>
            </p:nvSpPr>
            <p:spPr>
              <a:xfrm>
                <a:off x="3131840" y="5075892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</a:rPr>
                  <a:t> = 5/s</a:t>
                </a:r>
                <a:endParaRPr lang="sv-S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ruta 34"/>
              <p:cNvSpPr txBox="1"/>
              <p:nvPr/>
            </p:nvSpPr>
            <p:spPr>
              <a:xfrm>
                <a:off x="7668344" y="5085184"/>
                <a:ext cx="1127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</a:rPr>
                  <a:t> = 500/s</a:t>
                </a:r>
                <a:endParaRPr lang="sv-SE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77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6994525" cy="113982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lipoelectric</a:t>
            </a:r>
            <a:r>
              <a:rPr lang="sv-SE" dirty="0" smtClean="0"/>
              <a:t> </a:t>
            </a:r>
            <a:r>
              <a:rPr lang="sv-SE" dirty="0" err="1" smtClean="0"/>
              <a:t>mechanism</a:t>
            </a:r>
            <a:r>
              <a:rPr lang="sv-SE" dirty="0" smtClean="0"/>
              <a:t> in the </a:t>
            </a:r>
            <a:r>
              <a:rPr lang="sv-SE" dirty="0" err="1" smtClean="0"/>
              <a:t>treatment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epilepsy</a:t>
            </a:r>
            <a:endParaRPr lang="sv-SE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8144" y="6597650"/>
            <a:ext cx="30828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Börjesson et al., 2008 &amp; 2010,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Biophys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</a:t>
            </a:r>
          </a:p>
        </p:txBody>
      </p:sp>
      <p:grpSp>
        <p:nvGrpSpPr>
          <p:cNvPr id="4" name="Grupp 3"/>
          <p:cNvGrpSpPr>
            <a:grpSpLocks noChangeAspect="1"/>
          </p:cNvGrpSpPr>
          <p:nvPr/>
        </p:nvGrpSpPr>
        <p:grpSpPr>
          <a:xfrm>
            <a:off x="1115616" y="1128116"/>
            <a:ext cx="6840760" cy="5181204"/>
            <a:chOff x="1259632" y="2492896"/>
            <a:chExt cx="3517057" cy="2663825"/>
          </a:xfrm>
        </p:grpSpPr>
        <p:grpSp>
          <p:nvGrpSpPr>
            <p:cNvPr id="5" name="Group 7"/>
            <p:cNvGrpSpPr>
              <a:grpSpLocks noChangeAspect="1"/>
            </p:cNvGrpSpPr>
            <p:nvPr/>
          </p:nvGrpSpPr>
          <p:grpSpPr bwMode="auto">
            <a:xfrm flipV="1">
              <a:off x="1402507" y="4788421"/>
              <a:ext cx="73025" cy="266700"/>
              <a:chOff x="1079" y="890"/>
              <a:chExt cx="136" cy="590"/>
            </a:xfrm>
          </p:grpSpPr>
          <p:grpSp>
            <p:nvGrpSpPr>
              <p:cNvPr id="268" name="Group 8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270" name="Freeform 9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10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9" name="Oval 11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12"/>
            <p:cNvGrpSpPr>
              <a:grpSpLocks noChangeAspect="1"/>
            </p:cNvGrpSpPr>
            <p:nvPr/>
          </p:nvGrpSpPr>
          <p:grpSpPr bwMode="auto">
            <a:xfrm>
              <a:off x="1404095" y="4470921"/>
              <a:ext cx="71438" cy="266700"/>
              <a:chOff x="1079" y="890"/>
              <a:chExt cx="136" cy="590"/>
            </a:xfrm>
          </p:grpSpPr>
          <p:grpSp>
            <p:nvGrpSpPr>
              <p:cNvPr id="264" name="Group 13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266" name="Freeform 14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Freeform 15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5" name="Oval 16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259632" y="2492896"/>
              <a:ext cx="1004888" cy="806450"/>
              <a:chOff x="158" y="340"/>
              <a:chExt cx="633" cy="508"/>
            </a:xfrm>
          </p:grpSpPr>
          <p:grpSp>
            <p:nvGrpSpPr>
              <p:cNvPr id="178" name="Group 18"/>
              <p:cNvGrpSpPr>
                <a:grpSpLocks noChangeAspect="1"/>
              </p:cNvGrpSpPr>
              <p:nvPr/>
            </p:nvGrpSpPr>
            <p:grpSpPr bwMode="auto">
              <a:xfrm flipV="1">
                <a:off x="245" y="624"/>
                <a:ext cx="44" cy="162"/>
                <a:chOff x="1079" y="890"/>
                <a:chExt cx="136" cy="590"/>
              </a:xfrm>
            </p:grpSpPr>
            <p:grpSp>
              <p:nvGrpSpPr>
                <p:cNvPr id="260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62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3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61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9" name="Group 23"/>
              <p:cNvGrpSpPr>
                <a:grpSpLocks noChangeAspect="1"/>
              </p:cNvGrpSpPr>
              <p:nvPr/>
            </p:nvGrpSpPr>
            <p:grpSpPr bwMode="auto">
              <a:xfrm>
                <a:off x="245" y="433"/>
                <a:ext cx="44" cy="161"/>
                <a:chOff x="1079" y="890"/>
                <a:chExt cx="136" cy="590"/>
              </a:xfrm>
            </p:grpSpPr>
            <p:grpSp>
              <p:nvGrpSpPr>
                <p:cNvPr id="256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58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9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5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0" name="Freeform 28"/>
              <p:cNvSpPr>
                <a:spLocks noChangeAspect="1"/>
              </p:cNvSpPr>
              <p:nvPr/>
            </p:nvSpPr>
            <p:spPr bwMode="auto">
              <a:xfrm flipH="1">
                <a:off x="268" y="425"/>
                <a:ext cx="202" cy="372"/>
              </a:xfrm>
              <a:custGeom>
                <a:avLst/>
                <a:gdLst>
                  <a:gd name="T0" fmla="*/ 371 w 794"/>
                  <a:gd name="T1" fmla="*/ 30 h 1081"/>
                  <a:gd name="T2" fmla="*/ 598 w 794"/>
                  <a:gd name="T3" fmla="*/ 30 h 1081"/>
                  <a:gd name="T4" fmla="*/ 734 w 794"/>
                  <a:gd name="T5" fmla="*/ 121 h 1081"/>
                  <a:gd name="T6" fmla="*/ 779 w 794"/>
                  <a:gd name="T7" fmla="*/ 620 h 1081"/>
                  <a:gd name="T8" fmla="*/ 643 w 794"/>
                  <a:gd name="T9" fmla="*/ 983 h 1081"/>
                  <a:gd name="T10" fmla="*/ 507 w 794"/>
                  <a:gd name="T11" fmla="*/ 1074 h 1081"/>
                  <a:gd name="T12" fmla="*/ 53 w 794"/>
                  <a:gd name="T13" fmla="*/ 1028 h 1081"/>
                  <a:gd name="T14" fmla="*/ 190 w 794"/>
                  <a:gd name="T15" fmla="*/ 802 h 1081"/>
                  <a:gd name="T16" fmla="*/ 371 w 794"/>
                  <a:gd name="T17" fmla="*/ 484 h 1081"/>
                  <a:gd name="T18" fmla="*/ 371 w 794"/>
                  <a:gd name="T19" fmla="*/ 212 h 1081"/>
                  <a:gd name="T20" fmla="*/ 371 w 794"/>
                  <a:gd name="T21" fmla="*/ 3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4" h="1081">
                    <a:moveTo>
                      <a:pt x="371" y="30"/>
                    </a:moveTo>
                    <a:cubicBezTo>
                      <a:pt x="409" y="0"/>
                      <a:pt x="538" y="15"/>
                      <a:pt x="598" y="30"/>
                    </a:cubicBezTo>
                    <a:cubicBezTo>
                      <a:pt x="658" y="45"/>
                      <a:pt x="704" y="23"/>
                      <a:pt x="734" y="121"/>
                    </a:cubicBezTo>
                    <a:cubicBezTo>
                      <a:pt x="764" y="219"/>
                      <a:pt x="794" y="476"/>
                      <a:pt x="779" y="620"/>
                    </a:cubicBezTo>
                    <a:cubicBezTo>
                      <a:pt x="764" y="764"/>
                      <a:pt x="688" y="907"/>
                      <a:pt x="643" y="983"/>
                    </a:cubicBezTo>
                    <a:cubicBezTo>
                      <a:pt x="598" y="1059"/>
                      <a:pt x="605" y="1067"/>
                      <a:pt x="507" y="1074"/>
                    </a:cubicBezTo>
                    <a:cubicBezTo>
                      <a:pt x="409" y="1081"/>
                      <a:pt x="106" y="1073"/>
                      <a:pt x="53" y="1028"/>
                    </a:cubicBezTo>
                    <a:cubicBezTo>
                      <a:pt x="0" y="983"/>
                      <a:pt x="137" y="893"/>
                      <a:pt x="190" y="802"/>
                    </a:cubicBezTo>
                    <a:cubicBezTo>
                      <a:pt x="243" y="711"/>
                      <a:pt x="341" y="582"/>
                      <a:pt x="371" y="484"/>
                    </a:cubicBezTo>
                    <a:cubicBezTo>
                      <a:pt x="401" y="386"/>
                      <a:pt x="371" y="288"/>
                      <a:pt x="371" y="212"/>
                    </a:cubicBezTo>
                    <a:cubicBezTo>
                      <a:pt x="371" y="136"/>
                      <a:pt x="333" y="60"/>
                      <a:pt x="371" y="30"/>
                    </a:cubicBez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1" name="Group 29"/>
              <p:cNvGrpSpPr>
                <a:grpSpLocks noChangeAspect="1"/>
              </p:cNvGrpSpPr>
              <p:nvPr/>
            </p:nvGrpSpPr>
            <p:grpSpPr bwMode="auto">
              <a:xfrm flipV="1">
                <a:off x="158" y="624"/>
                <a:ext cx="43" cy="162"/>
                <a:chOff x="1079" y="890"/>
                <a:chExt cx="136" cy="590"/>
              </a:xfrm>
            </p:grpSpPr>
            <p:grpSp>
              <p:nvGrpSpPr>
                <p:cNvPr id="252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54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5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53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2" name="Group 34"/>
              <p:cNvGrpSpPr>
                <a:grpSpLocks noChangeAspect="1"/>
              </p:cNvGrpSpPr>
              <p:nvPr/>
            </p:nvGrpSpPr>
            <p:grpSpPr bwMode="auto">
              <a:xfrm flipV="1">
                <a:off x="201" y="624"/>
                <a:ext cx="44" cy="162"/>
                <a:chOff x="1079" y="890"/>
                <a:chExt cx="136" cy="590"/>
              </a:xfrm>
            </p:grpSpPr>
            <p:grpSp>
              <p:nvGrpSpPr>
                <p:cNvPr id="248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5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49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3" name="Group 39"/>
              <p:cNvGrpSpPr>
                <a:grpSpLocks noChangeAspect="1"/>
              </p:cNvGrpSpPr>
              <p:nvPr/>
            </p:nvGrpSpPr>
            <p:grpSpPr bwMode="auto">
              <a:xfrm>
                <a:off x="158" y="433"/>
                <a:ext cx="44" cy="161"/>
                <a:chOff x="1079" y="890"/>
                <a:chExt cx="136" cy="590"/>
              </a:xfrm>
            </p:grpSpPr>
            <p:grpSp>
              <p:nvGrpSpPr>
                <p:cNvPr id="244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46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7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4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4" name="Group 44"/>
              <p:cNvGrpSpPr>
                <a:grpSpLocks noChangeAspect="1"/>
              </p:cNvGrpSpPr>
              <p:nvPr/>
            </p:nvGrpSpPr>
            <p:grpSpPr bwMode="auto">
              <a:xfrm>
                <a:off x="202" y="433"/>
                <a:ext cx="43" cy="161"/>
                <a:chOff x="1079" y="890"/>
                <a:chExt cx="136" cy="590"/>
              </a:xfrm>
            </p:grpSpPr>
            <p:grpSp>
              <p:nvGrpSpPr>
                <p:cNvPr id="240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4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41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5" name="Group 49"/>
              <p:cNvGrpSpPr>
                <a:grpSpLocks noChangeAspect="1"/>
              </p:cNvGrpSpPr>
              <p:nvPr/>
            </p:nvGrpSpPr>
            <p:grpSpPr bwMode="auto">
              <a:xfrm flipV="1">
                <a:off x="660" y="625"/>
                <a:ext cx="44" cy="162"/>
                <a:chOff x="1079" y="890"/>
                <a:chExt cx="136" cy="590"/>
              </a:xfrm>
            </p:grpSpPr>
            <p:grpSp>
              <p:nvGrpSpPr>
                <p:cNvPr id="236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38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37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6" name="Group 54"/>
              <p:cNvGrpSpPr>
                <a:grpSpLocks noChangeAspect="1"/>
              </p:cNvGrpSpPr>
              <p:nvPr/>
            </p:nvGrpSpPr>
            <p:grpSpPr bwMode="auto">
              <a:xfrm flipV="1">
                <a:off x="704" y="625"/>
                <a:ext cx="44" cy="162"/>
                <a:chOff x="1079" y="890"/>
                <a:chExt cx="136" cy="590"/>
              </a:xfrm>
            </p:grpSpPr>
            <p:grpSp>
              <p:nvGrpSpPr>
                <p:cNvPr id="232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34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5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33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7" name="Group 59"/>
              <p:cNvGrpSpPr>
                <a:grpSpLocks noChangeAspect="1"/>
              </p:cNvGrpSpPr>
              <p:nvPr/>
            </p:nvGrpSpPr>
            <p:grpSpPr bwMode="auto">
              <a:xfrm flipV="1">
                <a:off x="748" y="625"/>
                <a:ext cx="43" cy="162"/>
                <a:chOff x="1079" y="890"/>
                <a:chExt cx="136" cy="590"/>
              </a:xfrm>
            </p:grpSpPr>
            <p:grpSp>
              <p:nvGrpSpPr>
                <p:cNvPr id="228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30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1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2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8" name="Group 64"/>
              <p:cNvGrpSpPr>
                <a:grpSpLocks noChangeAspect="1"/>
              </p:cNvGrpSpPr>
              <p:nvPr/>
            </p:nvGrpSpPr>
            <p:grpSpPr bwMode="auto">
              <a:xfrm>
                <a:off x="660" y="434"/>
                <a:ext cx="44" cy="162"/>
                <a:chOff x="1079" y="890"/>
                <a:chExt cx="136" cy="590"/>
              </a:xfrm>
            </p:grpSpPr>
            <p:grpSp>
              <p:nvGrpSpPr>
                <p:cNvPr id="224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26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7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25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9" name="Group 69"/>
              <p:cNvGrpSpPr>
                <a:grpSpLocks noChangeAspect="1"/>
              </p:cNvGrpSpPr>
              <p:nvPr/>
            </p:nvGrpSpPr>
            <p:grpSpPr bwMode="auto">
              <a:xfrm>
                <a:off x="704" y="434"/>
                <a:ext cx="43" cy="162"/>
                <a:chOff x="1079" y="890"/>
                <a:chExt cx="136" cy="590"/>
              </a:xfrm>
            </p:grpSpPr>
            <p:grpSp>
              <p:nvGrpSpPr>
                <p:cNvPr id="220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22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3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21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0" name="Group 74"/>
              <p:cNvGrpSpPr>
                <a:grpSpLocks noChangeAspect="1"/>
              </p:cNvGrpSpPr>
              <p:nvPr/>
            </p:nvGrpSpPr>
            <p:grpSpPr bwMode="auto">
              <a:xfrm>
                <a:off x="747" y="434"/>
                <a:ext cx="44" cy="162"/>
                <a:chOff x="1079" y="890"/>
                <a:chExt cx="136" cy="590"/>
              </a:xfrm>
            </p:grpSpPr>
            <p:grpSp>
              <p:nvGrpSpPr>
                <p:cNvPr id="216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218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9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17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1" name="Freeform 79"/>
              <p:cNvSpPr>
                <a:spLocks noChangeAspect="1"/>
              </p:cNvSpPr>
              <p:nvPr/>
            </p:nvSpPr>
            <p:spPr bwMode="auto">
              <a:xfrm>
                <a:off x="480" y="424"/>
                <a:ext cx="202" cy="373"/>
              </a:xfrm>
              <a:custGeom>
                <a:avLst/>
                <a:gdLst>
                  <a:gd name="T0" fmla="*/ 371 w 794"/>
                  <a:gd name="T1" fmla="*/ 30 h 1081"/>
                  <a:gd name="T2" fmla="*/ 598 w 794"/>
                  <a:gd name="T3" fmla="*/ 30 h 1081"/>
                  <a:gd name="T4" fmla="*/ 734 w 794"/>
                  <a:gd name="T5" fmla="*/ 121 h 1081"/>
                  <a:gd name="T6" fmla="*/ 779 w 794"/>
                  <a:gd name="T7" fmla="*/ 620 h 1081"/>
                  <a:gd name="T8" fmla="*/ 643 w 794"/>
                  <a:gd name="T9" fmla="*/ 983 h 1081"/>
                  <a:gd name="T10" fmla="*/ 507 w 794"/>
                  <a:gd name="T11" fmla="*/ 1074 h 1081"/>
                  <a:gd name="T12" fmla="*/ 53 w 794"/>
                  <a:gd name="T13" fmla="*/ 1028 h 1081"/>
                  <a:gd name="T14" fmla="*/ 190 w 794"/>
                  <a:gd name="T15" fmla="*/ 802 h 1081"/>
                  <a:gd name="T16" fmla="*/ 371 w 794"/>
                  <a:gd name="T17" fmla="*/ 484 h 1081"/>
                  <a:gd name="T18" fmla="*/ 371 w 794"/>
                  <a:gd name="T19" fmla="*/ 212 h 1081"/>
                  <a:gd name="T20" fmla="*/ 371 w 794"/>
                  <a:gd name="T21" fmla="*/ 3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4" h="1081">
                    <a:moveTo>
                      <a:pt x="371" y="30"/>
                    </a:moveTo>
                    <a:cubicBezTo>
                      <a:pt x="409" y="0"/>
                      <a:pt x="538" y="15"/>
                      <a:pt x="598" y="30"/>
                    </a:cubicBezTo>
                    <a:cubicBezTo>
                      <a:pt x="658" y="45"/>
                      <a:pt x="704" y="23"/>
                      <a:pt x="734" y="121"/>
                    </a:cubicBezTo>
                    <a:cubicBezTo>
                      <a:pt x="764" y="219"/>
                      <a:pt x="794" y="476"/>
                      <a:pt x="779" y="620"/>
                    </a:cubicBezTo>
                    <a:cubicBezTo>
                      <a:pt x="764" y="764"/>
                      <a:pt x="688" y="907"/>
                      <a:pt x="643" y="983"/>
                    </a:cubicBezTo>
                    <a:cubicBezTo>
                      <a:pt x="598" y="1059"/>
                      <a:pt x="605" y="1067"/>
                      <a:pt x="507" y="1074"/>
                    </a:cubicBezTo>
                    <a:cubicBezTo>
                      <a:pt x="409" y="1081"/>
                      <a:pt x="106" y="1073"/>
                      <a:pt x="53" y="1028"/>
                    </a:cubicBezTo>
                    <a:cubicBezTo>
                      <a:pt x="0" y="983"/>
                      <a:pt x="137" y="893"/>
                      <a:pt x="190" y="802"/>
                    </a:cubicBezTo>
                    <a:cubicBezTo>
                      <a:pt x="243" y="711"/>
                      <a:pt x="341" y="582"/>
                      <a:pt x="371" y="484"/>
                    </a:cubicBezTo>
                    <a:cubicBezTo>
                      <a:pt x="401" y="386"/>
                      <a:pt x="371" y="288"/>
                      <a:pt x="371" y="212"/>
                    </a:cubicBezTo>
                    <a:cubicBezTo>
                      <a:pt x="371" y="136"/>
                      <a:pt x="333" y="60"/>
                      <a:pt x="371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80"/>
              <p:cNvSpPr>
                <a:spLocks noChangeAspect="1"/>
              </p:cNvSpPr>
              <p:nvPr/>
            </p:nvSpPr>
            <p:spPr bwMode="auto">
              <a:xfrm>
                <a:off x="354" y="427"/>
                <a:ext cx="122" cy="362"/>
              </a:xfrm>
              <a:custGeom>
                <a:avLst/>
                <a:gdLst>
                  <a:gd name="T0" fmla="*/ 363 w 477"/>
                  <a:gd name="T1" fmla="*/ 114 h 1051"/>
                  <a:gd name="T2" fmla="*/ 227 w 477"/>
                  <a:gd name="T3" fmla="*/ 23 h 1051"/>
                  <a:gd name="T4" fmla="*/ 91 w 477"/>
                  <a:gd name="T5" fmla="*/ 23 h 1051"/>
                  <a:gd name="T6" fmla="*/ 0 w 477"/>
                  <a:gd name="T7" fmla="*/ 159 h 1051"/>
                  <a:gd name="T8" fmla="*/ 91 w 477"/>
                  <a:gd name="T9" fmla="*/ 658 h 1051"/>
                  <a:gd name="T10" fmla="*/ 408 w 477"/>
                  <a:gd name="T11" fmla="*/ 1021 h 1051"/>
                  <a:gd name="T12" fmla="*/ 454 w 477"/>
                  <a:gd name="T13" fmla="*/ 840 h 1051"/>
                  <a:gd name="T14" fmla="*/ 272 w 477"/>
                  <a:gd name="T15" fmla="*/ 432 h 1051"/>
                  <a:gd name="T16" fmla="*/ 363 w 477"/>
                  <a:gd name="T17" fmla="*/ 341 h 1051"/>
                  <a:gd name="T18" fmla="*/ 363 w 477"/>
                  <a:gd name="T19" fmla="*/ 114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" h="1051">
                    <a:moveTo>
                      <a:pt x="363" y="114"/>
                    </a:moveTo>
                    <a:cubicBezTo>
                      <a:pt x="340" y="61"/>
                      <a:pt x="272" y="38"/>
                      <a:pt x="227" y="23"/>
                    </a:cubicBezTo>
                    <a:cubicBezTo>
                      <a:pt x="182" y="8"/>
                      <a:pt x="129" y="0"/>
                      <a:pt x="91" y="23"/>
                    </a:cubicBezTo>
                    <a:cubicBezTo>
                      <a:pt x="53" y="46"/>
                      <a:pt x="0" y="53"/>
                      <a:pt x="0" y="159"/>
                    </a:cubicBezTo>
                    <a:cubicBezTo>
                      <a:pt x="0" y="265"/>
                      <a:pt x="23" y="514"/>
                      <a:pt x="91" y="658"/>
                    </a:cubicBezTo>
                    <a:cubicBezTo>
                      <a:pt x="159" y="802"/>
                      <a:pt x="348" y="991"/>
                      <a:pt x="408" y="1021"/>
                    </a:cubicBezTo>
                    <a:cubicBezTo>
                      <a:pt x="468" y="1051"/>
                      <a:pt x="477" y="938"/>
                      <a:pt x="454" y="840"/>
                    </a:cubicBezTo>
                    <a:cubicBezTo>
                      <a:pt x="431" y="742"/>
                      <a:pt x="287" y="515"/>
                      <a:pt x="272" y="432"/>
                    </a:cubicBezTo>
                    <a:cubicBezTo>
                      <a:pt x="257" y="349"/>
                      <a:pt x="348" y="394"/>
                      <a:pt x="363" y="341"/>
                    </a:cubicBezTo>
                    <a:cubicBezTo>
                      <a:pt x="378" y="288"/>
                      <a:pt x="386" y="167"/>
                      <a:pt x="363" y="114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81"/>
              <p:cNvSpPr>
                <a:spLocks noChangeAspect="1"/>
              </p:cNvSpPr>
              <p:nvPr/>
            </p:nvSpPr>
            <p:spPr bwMode="auto">
              <a:xfrm flipH="1">
                <a:off x="476" y="429"/>
                <a:ext cx="122" cy="362"/>
              </a:xfrm>
              <a:custGeom>
                <a:avLst/>
                <a:gdLst>
                  <a:gd name="T0" fmla="*/ 363 w 477"/>
                  <a:gd name="T1" fmla="*/ 114 h 1051"/>
                  <a:gd name="T2" fmla="*/ 227 w 477"/>
                  <a:gd name="T3" fmla="*/ 23 h 1051"/>
                  <a:gd name="T4" fmla="*/ 91 w 477"/>
                  <a:gd name="T5" fmla="*/ 23 h 1051"/>
                  <a:gd name="T6" fmla="*/ 0 w 477"/>
                  <a:gd name="T7" fmla="*/ 159 h 1051"/>
                  <a:gd name="T8" fmla="*/ 91 w 477"/>
                  <a:gd name="T9" fmla="*/ 658 h 1051"/>
                  <a:gd name="T10" fmla="*/ 408 w 477"/>
                  <a:gd name="T11" fmla="*/ 1021 h 1051"/>
                  <a:gd name="T12" fmla="*/ 454 w 477"/>
                  <a:gd name="T13" fmla="*/ 840 h 1051"/>
                  <a:gd name="T14" fmla="*/ 272 w 477"/>
                  <a:gd name="T15" fmla="*/ 432 h 1051"/>
                  <a:gd name="T16" fmla="*/ 363 w 477"/>
                  <a:gd name="T17" fmla="*/ 341 h 1051"/>
                  <a:gd name="T18" fmla="*/ 363 w 477"/>
                  <a:gd name="T19" fmla="*/ 114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" h="1051">
                    <a:moveTo>
                      <a:pt x="363" y="114"/>
                    </a:moveTo>
                    <a:cubicBezTo>
                      <a:pt x="340" y="61"/>
                      <a:pt x="272" y="38"/>
                      <a:pt x="227" y="23"/>
                    </a:cubicBezTo>
                    <a:cubicBezTo>
                      <a:pt x="182" y="8"/>
                      <a:pt x="129" y="0"/>
                      <a:pt x="91" y="23"/>
                    </a:cubicBezTo>
                    <a:cubicBezTo>
                      <a:pt x="53" y="46"/>
                      <a:pt x="0" y="53"/>
                      <a:pt x="0" y="159"/>
                    </a:cubicBezTo>
                    <a:cubicBezTo>
                      <a:pt x="0" y="265"/>
                      <a:pt x="23" y="514"/>
                      <a:pt x="91" y="658"/>
                    </a:cubicBezTo>
                    <a:cubicBezTo>
                      <a:pt x="159" y="802"/>
                      <a:pt x="348" y="991"/>
                      <a:pt x="408" y="1021"/>
                    </a:cubicBezTo>
                    <a:cubicBezTo>
                      <a:pt x="468" y="1051"/>
                      <a:pt x="477" y="938"/>
                      <a:pt x="454" y="840"/>
                    </a:cubicBezTo>
                    <a:cubicBezTo>
                      <a:pt x="431" y="742"/>
                      <a:pt x="287" y="515"/>
                      <a:pt x="272" y="432"/>
                    </a:cubicBezTo>
                    <a:cubicBezTo>
                      <a:pt x="257" y="349"/>
                      <a:pt x="348" y="394"/>
                      <a:pt x="363" y="341"/>
                    </a:cubicBezTo>
                    <a:cubicBezTo>
                      <a:pt x="378" y="288"/>
                      <a:pt x="386" y="167"/>
                      <a:pt x="363" y="114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256" y="543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95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256" y="588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96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56" y="636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97" name="Text Box 85"/>
              <p:cNvSpPr txBox="1">
                <a:spLocks noChangeAspect="1" noChangeArrowheads="1"/>
              </p:cNvSpPr>
              <p:nvPr/>
            </p:nvSpPr>
            <p:spPr bwMode="auto">
              <a:xfrm>
                <a:off x="256" y="682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98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535" y="685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99" name="Text Box 87"/>
              <p:cNvSpPr txBox="1">
                <a:spLocks noChangeAspect="1" noChangeArrowheads="1"/>
              </p:cNvSpPr>
              <p:nvPr/>
            </p:nvSpPr>
            <p:spPr bwMode="auto">
              <a:xfrm>
                <a:off x="535" y="639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00" name="Text Box 88"/>
              <p:cNvSpPr txBox="1">
                <a:spLocks noChangeAspect="1" noChangeArrowheads="1"/>
              </p:cNvSpPr>
              <p:nvPr/>
            </p:nvSpPr>
            <p:spPr bwMode="auto">
              <a:xfrm>
                <a:off x="535" y="594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01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535" y="549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02" name="Line 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4" y="448"/>
                <a:ext cx="2" cy="103"/>
              </a:xfrm>
              <a:prstGeom prst="line">
                <a:avLst/>
              </a:prstGeom>
              <a:noFill/>
              <a:ln w="15875">
                <a:solidFill>
                  <a:srgbClr val="33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91"/>
              <p:cNvSpPr>
                <a:spLocks noChangeAspect="1"/>
              </p:cNvSpPr>
              <p:nvPr/>
            </p:nvSpPr>
            <p:spPr bwMode="auto">
              <a:xfrm rot="521357">
                <a:off x="245" y="399"/>
                <a:ext cx="26" cy="275"/>
              </a:xfrm>
              <a:custGeom>
                <a:avLst/>
                <a:gdLst>
                  <a:gd name="T0" fmla="*/ 180 w 210"/>
                  <a:gd name="T1" fmla="*/ 1080 h 1080"/>
                  <a:gd name="T2" fmla="*/ 0 w 210"/>
                  <a:gd name="T3" fmla="*/ 900 h 1080"/>
                  <a:gd name="T4" fmla="*/ 180 w 210"/>
                  <a:gd name="T5" fmla="*/ 720 h 1080"/>
                  <a:gd name="T6" fmla="*/ 180 w 210"/>
                  <a:gd name="T7" fmla="*/ 540 h 1080"/>
                  <a:gd name="T8" fmla="*/ 0 w 210"/>
                  <a:gd name="T9" fmla="*/ 360 h 1080"/>
                  <a:gd name="T10" fmla="*/ 180 w 210"/>
                  <a:gd name="T11" fmla="*/ 180 h 1080"/>
                  <a:gd name="T12" fmla="*/ 180 w 210"/>
                  <a:gd name="T13" fmla="*/ 0 h 1080"/>
                  <a:gd name="T14" fmla="*/ 180 w 210"/>
                  <a:gd name="T15" fmla="*/ 1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080">
                    <a:moveTo>
                      <a:pt x="180" y="1080"/>
                    </a:moveTo>
                    <a:cubicBezTo>
                      <a:pt x="90" y="1020"/>
                      <a:pt x="0" y="960"/>
                      <a:pt x="0" y="900"/>
                    </a:cubicBezTo>
                    <a:cubicBezTo>
                      <a:pt x="0" y="840"/>
                      <a:pt x="150" y="780"/>
                      <a:pt x="180" y="720"/>
                    </a:cubicBezTo>
                    <a:cubicBezTo>
                      <a:pt x="210" y="660"/>
                      <a:pt x="210" y="600"/>
                      <a:pt x="180" y="540"/>
                    </a:cubicBezTo>
                    <a:cubicBezTo>
                      <a:pt x="150" y="480"/>
                      <a:pt x="0" y="420"/>
                      <a:pt x="0" y="360"/>
                    </a:cubicBezTo>
                    <a:cubicBezTo>
                      <a:pt x="0" y="300"/>
                      <a:pt x="150" y="240"/>
                      <a:pt x="180" y="180"/>
                    </a:cubicBezTo>
                    <a:cubicBezTo>
                      <a:pt x="210" y="120"/>
                      <a:pt x="180" y="0"/>
                      <a:pt x="180" y="0"/>
                    </a:cubicBezTo>
                    <a:cubicBezTo>
                      <a:pt x="180" y="0"/>
                      <a:pt x="180" y="90"/>
                      <a:pt x="180" y="18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Oval 92"/>
              <p:cNvSpPr>
                <a:spLocks noChangeAspect="1" noChangeArrowheads="1"/>
              </p:cNvSpPr>
              <p:nvPr/>
            </p:nvSpPr>
            <p:spPr bwMode="auto">
              <a:xfrm rot="521357">
                <a:off x="266" y="340"/>
                <a:ext cx="66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Line 93"/>
              <p:cNvSpPr>
                <a:spLocks noChangeAspect="1" noChangeShapeType="1"/>
              </p:cNvSpPr>
              <p:nvPr/>
            </p:nvSpPr>
            <p:spPr bwMode="auto">
              <a:xfrm>
                <a:off x="284" y="374"/>
                <a:ext cx="27" cy="0"/>
              </a:xfrm>
              <a:prstGeom prst="line">
                <a:avLst/>
              </a:pr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06" name="Group 94"/>
              <p:cNvGrpSpPr>
                <a:grpSpLocks noChangeAspect="1"/>
              </p:cNvGrpSpPr>
              <p:nvPr/>
            </p:nvGrpSpPr>
            <p:grpSpPr bwMode="auto">
              <a:xfrm>
                <a:off x="303" y="786"/>
                <a:ext cx="147" cy="62"/>
                <a:chOff x="2516" y="3793"/>
                <a:chExt cx="455" cy="181"/>
              </a:xfrm>
            </p:grpSpPr>
            <p:sp>
              <p:nvSpPr>
                <p:cNvPr id="214" name="Arc 95"/>
                <p:cNvSpPr>
                  <a:spLocks noChangeAspect="1"/>
                </p:cNvSpPr>
                <p:nvPr/>
              </p:nvSpPr>
              <p:spPr bwMode="auto">
                <a:xfrm rot="438787" flipV="1">
                  <a:off x="2563" y="3793"/>
                  <a:ext cx="408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333399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Line 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516" y="3953"/>
                  <a:ext cx="46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7" name="Group 97"/>
              <p:cNvGrpSpPr>
                <a:grpSpLocks noChangeAspect="1"/>
              </p:cNvGrpSpPr>
              <p:nvPr/>
            </p:nvGrpSpPr>
            <p:grpSpPr bwMode="auto">
              <a:xfrm flipH="1">
                <a:off x="507" y="786"/>
                <a:ext cx="146" cy="62"/>
                <a:chOff x="2516" y="3793"/>
                <a:chExt cx="455" cy="181"/>
              </a:xfrm>
            </p:grpSpPr>
            <p:sp>
              <p:nvSpPr>
                <p:cNvPr id="212" name="Arc 98"/>
                <p:cNvSpPr>
                  <a:spLocks noChangeAspect="1"/>
                </p:cNvSpPr>
                <p:nvPr/>
              </p:nvSpPr>
              <p:spPr bwMode="auto">
                <a:xfrm rot="438787" flipV="1">
                  <a:off x="2563" y="3793"/>
                  <a:ext cx="408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333399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Line 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516" y="3953"/>
                  <a:ext cx="46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08" name="Freeform 100"/>
              <p:cNvSpPr>
                <a:spLocks noChangeAspect="1"/>
              </p:cNvSpPr>
              <p:nvPr/>
            </p:nvSpPr>
            <p:spPr bwMode="auto">
              <a:xfrm rot="21078643" flipH="1">
                <a:off x="674" y="399"/>
                <a:ext cx="27" cy="275"/>
              </a:xfrm>
              <a:custGeom>
                <a:avLst/>
                <a:gdLst>
                  <a:gd name="T0" fmla="*/ 180 w 210"/>
                  <a:gd name="T1" fmla="*/ 1080 h 1080"/>
                  <a:gd name="T2" fmla="*/ 0 w 210"/>
                  <a:gd name="T3" fmla="*/ 900 h 1080"/>
                  <a:gd name="T4" fmla="*/ 180 w 210"/>
                  <a:gd name="T5" fmla="*/ 720 h 1080"/>
                  <a:gd name="T6" fmla="*/ 180 w 210"/>
                  <a:gd name="T7" fmla="*/ 540 h 1080"/>
                  <a:gd name="T8" fmla="*/ 0 w 210"/>
                  <a:gd name="T9" fmla="*/ 360 h 1080"/>
                  <a:gd name="T10" fmla="*/ 180 w 210"/>
                  <a:gd name="T11" fmla="*/ 180 h 1080"/>
                  <a:gd name="T12" fmla="*/ 180 w 210"/>
                  <a:gd name="T13" fmla="*/ 0 h 1080"/>
                  <a:gd name="T14" fmla="*/ 180 w 210"/>
                  <a:gd name="T15" fmla="*/ 1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080">
                    <a:moveTo>
                      <a:pt x="180" y="1080"/>
                    </a:moveTo>
                    <a:cubicBezTo>
                      <a:pt x="90" y="1020"/>
                      <a:pt x="0" y="960"/>
                      <a:pt x="0" y="900"/>
                    </a:cubicBezTo>
                    <a:cubicBezTo>
                      <a:pt x="0" y="840"/>
                      <a:pt x="150" y="780"/>
                      <a:pt x="180" y="720"/>
                    </a:cubicBezTo>
                    <a:cubicBezTo>
                      <a:pt x="210" y="660"/>
                      <a:pt x="210" y="600"/>
                      <a:pt x="180" y="540"/>
                    </a:cubicBezTo>
                    <a:cubicBezTo>
                      <a:pt x="150" y="480"/>
                      <a:pt x="0" y="420"/>
                      <a:pt x="0" y="360"/>
                    </a:cubicBezTo>
                    <a:cubicBezTo>
                      <a:pt x="0" y="300"/>
                      <a:pt x="150" y="240"/>
                      <a:pt x="180" y="180"/>
                    </a:cubicBezTo>
                    <a:cubicBezTo>
                      <a:pt x="210" y="120"/>
                      <a:pt x="180" y="0"/>
                      <a:pt x="180" y="0"/>
                    </a:cubicBezTo>
                    <a:cubicBezTo>
                      <a:pt x="180" y="0"/>
                      <a:pt x="180" y="90"/>
                      <a:pt x="180" y="18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Oval 101"/>
              <p:cNvSpPr>
                <a:spLocks noChangeAspect="1" noChangeArrowheads="1"/>
              </p:cNvSpPr>
              <p:nvPr/>
            </p:nvSpPr>
            <p:spPr bwMode="auto">
              <a:xfrm rot="21078643" flipH="1">
                <a:off x="613" y="340"/>
                <a:ext cx="67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Line 102"/>
              <p:cNvSpPr>
                <a:spLocks noChangeAspect="1" noChangeShapeType="1"/>
              </p:cNvSpPr>
              <p:nvPr/>
            </p:nvSpPr>
            <p:spPr bwMode="auto">
              <a:xfrm flipH="1">
                <a:off x="634" y="374"/>
                <a:ext cx="27" cy="0"/>
              </a:xfrm>
              <a:prstGeom prst="line">
                <a:avLst/>
              </a:pr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Line 1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7" y="444"/>
                <a:ext cx="1" cy="104"/>
              </a:xfrm>
              <a:prstGeom prst="line">
                <a:avLst/>
              </a:prstGeom>
              <a:noFill/>
              <a:ln w="15875">
                <a:solidFill>
                  <a:srgbClr val="33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2761803" y="2751659"/>
              <a:ext cx="1954213" cy="447675"/>
              <a:chOff x="935" y="503"/>
              <a:chExt cx="1231" cy="282"/>
            </a:xfrm>
          </p:grpSpPr>
          <p:pic>
            <p:nvPicPr>
              <p:cNvPr id="175" name="Picture 105" descr="Arachidonic aci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" y="503"/>
                <a:ext cx="122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" name="Text Box 106"/>
              <p:cNvSpPr txBox="1">
                <a:spLocks noChangeAspect="1" noChangeArrowheads="1"/>
              </p:cNvSpPr>
              <p:nvPr/>
            </p:nvSpPr>
            <p:spPr bwMode="auto">
              <a:xfrm>
                <a:off x="941" y="612"/>
                <a:ext cx="121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Arachidonic</a:t>
                </a:r>
                <a:r>
                  <a:rPr kumimoji="0" lang="sv-S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sv-SE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acid</a:t>
                </a:r>
              </a:p>
            </p:txBody>
          </p:sp>
          <p:sp>
            <p:nvSpPr>
              <p:cNvPr id="177" name="Rectangle 107"/>
              <p:cNvSpPr>
                <a:spLocks noChangeArrowheads="1"/>
              </p:cNvSpPr>
              <p:nvPr/>
            </p:nvSpPr>
            <p:spPr bwMode="auto">
              <a:xfrm>
                <a:off x="935" y="567"/>
                <a:ext cx="73" cy="8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108"/>
            <p:cNvGrpSpPr>
              <a:grpSpLocks/>
            </p:cNvGrpSpPr>
            <p:nvPr/>
          </p:nvGrpSpPr>
          <p:grpSpPr bwMode="auto">
            <a:xfrm>
              <a:off x="1259632" y="3434284"/>
              <a:ext cx="982663" cy="787400"/>
              <a:chOff x="157" y="1478"/>
              <a:chExt cx="619" cy="496"/>
            </a:xfrm>
          </p:grpSpPr>
          <p:grpSp>
            <p:nvGrpSpPr>
              <p:cNvPr id="99" name="Group 109"/>
              <p:cNvGrpSpPr>
                <a:grpSpLocks noChangeAspect="1"/>
              </p:cNvGrpSpPr>
              <p:nvPr/>
            </p:nvGrpSpPr>
            <p:grpSpPr bwMode="auto">
              <a:xfrm flipV="1">
                <a:off x="157" y="1762"/>
                <a:ext cx="42" cy="162"/>
                <a:chOff x="1079" y="890"/>
                <a:chExt cx="136" cy="590"/>
              </a:xfrm>
            </p:grpSpPr>
            <p:grpSp>
              <p:nvGrpSpPr>
                <p:cNvPr id="171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73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4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72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0" name="Group 114"/>
              <p:cNvGrpSpPr>
                <a:grpSpLocks noChangeAspect="1"/>
              </p:cNvGrpSpPr>
              <p:nvPr/>
            </p:nvGrpSpPr>
            <p:grpSpPr bwMode="auto">
              <a:xfrm flipV="1">
                <a:off x="199" y="1762"/>
                <a:ext cx="43" cy="162"/>
                <a:chOff x="1079" y="890"/>
                <a:chExt cx="136" cy="590"/>
              </a:xfrm>
            </p:grpSpPr>
            <p:grpSp>
              <p:nvGrpSpPr>
                <p:cNvPr id="167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69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0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68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1" name="Group 119"/>
              <p:cNvGrpSpPr>
                <a:grpSpLocks noChangeAspect="1"/>
              </p:cNvGrpSpPr>
              <p:nvPr/>
            </p:nvGrpSpPr>
            <p:grpSpPr bwMode="auto">
              <a:xfrm flipV="1">
                <a:off x="242" y="1762"/>
                <a:ext cx="43" cy="162"/>
                <a:chOff x="1079" y="890"/>
                <a:chExt cx="136" cy="590"/>
              </a:xfrm>
            </p:grpSpPr>
            <p:grpSp>
              <p:nvGrpSpPr>
                <p:cNvPr id="163" name="Group 12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65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6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64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2" name="Group 124"/>
              <p:cNvGrpSpPr>
                <a:grpSpLocks noChangeAspect="1"/>
              </p:cNvGrpSpPr>
              <p:nvPr/>
            </p:nvGrpSpPr>
            <p:grpSpPr bwMode="auto">
              <a:xfrm>
                <a:off x="157" y="1571"/>
                <a:ext cx="43" cy="161"/>
                <a:chOff x="1079" y="890"/>
                <a:chExt cx="136" cy="590"/>
              </a:xfrm>
            </p:grpSpPr>
            <p:grpSp>
              <p:nvGrpSpPr>
                <p:cNvPr id="159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61" name="Freeform 12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2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60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3" name="Group 129"/>
              <p:cNvGrpSpPr>
                <a:grpSpLocks noChangeAspect="1"/>
              </p:cNvGrpSpPr>
              <p:nvPr/>
            </p:nvGrpSpPr>
            <p:grpSpPr bwMode="auto">
              <a:xfrm>
                <a:off x="200" y="1571"/>
                <a:ext cx="42" cy="161"/>
                <a:chOff x="1079" y="890"/>
                <a:chExt cx="136" cy="590"/>
              </a:xfrm>
            </p:grpSpPr>
            <p:grpSp>
              <p:nvGrpSpPr>
                <p:cNvPr id="155" name="Group 13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57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8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6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4" name="Group 134"/>
              <p:cNvGrpSpPr>
                <a:grpSpLocks noChangeAspect="1"/>
              </p:cNvGrpSpPr>
              <p:nvPr/>
            </p:nvGrpSpPr>
            <p:grpSpPr bwMode="auto">
              <a:xfrm>
                <a:off x="242" y="1571"/>
                <a:ext cx="43" cy="161"/>
                <a:chOff x="1079" y="890"/>
                <a:chExt cx="136" cy="590"/>
              </a:xfrm>
            </p:grpSpPr>
            <p:grpSp>
              <p:nvGrpSpPr>
                <p:cNvPr id="151" name="Group 13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53" name="Freeform 13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4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2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5" name="Group 139"/>
              <p:cNvGrpSpPr>
                <a:grpSpLocks noChangeAspect="1"/>
              </p:cNvGrpSpPr>
              <p:nvPr/>
            </p:nvGrpSpPr>
            <p:grpSpPr bwMode="auto">
              <a:xfrm flipV="1">
                <a:off x="648" y="1763"/>
                <a:ext cx="43" cy="162"/>
                <a:chOff x="1079" y="890"/>
                <a:chExt cx="136" cy="590"/>
              </a:xfrm>
            </p:grpSpPr>
            <p:grpSp>
              <p:nvGrpSpPr>
                <p:cNvPr id="147" name="Group 14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49" name="Freeform 14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0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48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6" name="Group 144"/>
              <p:cNvGrpSpPr>
                <a:grpSpLocks noChangeAspect="1"/>
              </p:cNvGrpSpPr>
              <p:nvPr/>
            </p:nvGrpSpPr>
            <p:grpSpPr bwMode="auto">
              <a:xfrm flipV="1">
                <a:off x="691" y="1763"/>
                <a:ext cx="43" cy="162"/>
                <a:chOff x="1079" y="890"/>
                <a:chExt cx="136" cy="590"/>
              </a:xfrm>
            </p:grpSpPr>
            <p:grpSp>
              <p:nvGrpSpPr>
                <p:cNvPr id="143" name="Group 14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45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6" name="Freeform 14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44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7" name="Group 149"/>
              <p:cNvGrpSpPr>
                <a:grpSpLocks noChangeAspect="1"/>
              </p:cNvGrpSpPr>
              <p:nvPr/>
            </p:nvGrpSpPr>
            <p:grpSpPr bwMode="auto">
              <a:xfrm flipV="1">
                <a:off x="734" y="1763"/>
                <a:ext cx="42" cy="162"/>
                <a:chOff x="1079" y="890"/>
                <a:chExt cx="136" cy="590"/>
              </a:xfrm>
            </p:grpSpPr>
            <p:grpSp>
              <p:nvGrpSpPr>
                <p:cNvPr id="139" name="Group 15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41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2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40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8" name="Group 154"/>
              <p:cNvGrpSpPr>
                <a:grpSpLocks noChangeAspect="1"/>
              </p:cNvGrpSpPr>
              <p:nvPr/>
            </p:nvGrpSpPr>
            <p:grpSpPr bwMode="auto">
              <a:xfrm>
                <a:off x="648" y="1572"/>
                <a:ext cx="43" cy="162"/>
                <a:chOff x="1079" y="890"/>
                <a:chExt cx="136" cy="590"/>
              </a:xfrm>
            </p:grpSpPr>
            <p:grpSp>
              <p:nvGrpSpPr>
                <p:cNvPr id="135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37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8" name="Freeform 15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36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9" name="Group 159"/>
              <p:cNvGrpSpPr>
                <a:grpSpLocks noChangeAspect="1"/>
              </p:cNvGrpSpPr>
              <p:nvPr/>
            </p:nvGrpSpPr>
            <p:grpSpPr bwMode="auto">
              <a:xfrm>
                <a:off x="691" y="1572"/>
                <a:ext cx="42" cy="162"/>
                <a:chOff x="1079" y="890"/>
                <a:chExt cx="136" cy="590"/>
              </a:xfrm>
            </p:grpSpPr>
            <p:grpSp>
              <p:nvGrpSpPr>
                <p:cNvPr id="13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33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4" name="Freeform 162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32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0" name="Group 164"/>
              <p:cNvGrpSpPr>
                <a:grpSpLocks noChangeAspect="1"/>
              </p:cNvGrpSpPr>
              <p:nvPr/>
            </p:nvGrpSpPr>
            <p:grpSpPr bwMode="auto">
              <a:xfrm>
                <a:off x="733" y="1572"/>
                <a:ext cx="43" cy="162"/>
                <a:chOff x="1079" y="890"/>
                <a:chExt cx="136" cy="590"/>
              </a:xfrm>
            </p:grpSpPr>
            <p:grpSp>
              <p:nvGrpSpPr>
                <p:cNvPr id="127" name="Group 165"/>
                <p:cNvGrpSpPr>
                  <a:grpSpLocks noChangeAspect="1"/>
                </p:cNvGrpSpPr>
                <p:nvPr/>
              </p:nvGrpSpPr>
              <p:grpSpPr bwMode="auto">
                <a:xfrm>
                  <a:off x="1111" y="1026"/>
                  <a:ext cx="91" cy="454"/>
                  <a:chOff x="1111" y="1026"/>
                  <a:chExt cx="91" cy="454"/>
                </a:xfrm>
              </p:grpSpPr>
              <p:sp>
                <p:nvSpPr>
                  <p:cNvPr id="129" name="Freeform 166"/>
                  <p:cNvSpPr>
                    <a:spLocks noChangeAspect="1"/>
                  </p:cNvSpPr>
                  <p:nvPr/>
                </p:nvSpPr>
                <p:spPr bwMode="auto">
                  <a:xfrm>
                    <a:off x="1111" y="1026"/>
                    <a:ext cx="45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0" name="Freeform 167"/>
                  <p:cNvSpPr>
                    <a:spLocks noChangeAspect="1"/>
                  </p:cNvSpPr>
                  <p:nvPr/>
                </p:nvSpPr>
                <p:spPr bwMode="auto">
                  <a:xfrm>
                    <a:off x="1156" y="1026"/>
                    <a:ext cx="46" cy="454"/>
                  </a:xfrm>
                  <a:custGeom>
                    <a:avLst/>
                    <a:gdLst>
                      <a:gd name="T0" fmla="*/ 45 w 144"/>
                      <a:gd name="T1" fmla="*/ 0 h 545"/>
                      <a:gd name="T2" fmla="*/ 0 w 144"/>
                      <a:gd name="T3" fmla="*/ 182 h 545"/>
                      <a:gd name="T4" fmla="*/ 45 w 144"/>
                      <a:gd name="T5" fmla="*/ 272 h 545"/>
                      <a:gd name="T6" fmla="*/ 136 w 144"/>
                      <a:gd name="T7" fmla="*/ 318 h 545"/>
                      <a:gd name="T8" fmla="*/ 91 w 144"/>
                      <a:gd name="T9" fmla="*/ 54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545">
                        <a:moveTo>
                          <a:pt x="45" y="0"/>
                        </a:moveTo>
                        <a:cubicBezTo>
                          <a:pt x="22" y="68"/>
                          <a:pt x="0" y="137"/>
                          <a:pt x="0" y="182"/>
                        </a:cubicBezTo>
                        <a:cubicBezTo>
                          <a:pt x="0" y="227"/>
                          <a:pt x="22" y="249"/>
                          <a:pt x="45" y="272"/>
                        </a:cubicBezTo>
                        <a:cubicBezTo>
                          <a:pt x="68" y="295"/>
                          <a:pt x="128" y="273"/>
                          <a:pt x="136" y="318"/>
                        </a:cubicBezTo>
                        <a:cubicBezTo>
                          <a:pt x="144" y="363"/>
                          <a:pt x="98" y="507"/>
                          <a:pt x="91" y="545"/>
                        </a:cubicBezTo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28" name="Oval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1079" y="890"/>
                  <a:ext cx="136" cy="13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1" name="Freeform 169"/>
              <p:cNvSpPr>
                <a:spLocks noChangeAspect="1"/>
              </p:cNvSpPr>
              <p:nvPr/>
            </p:nvSpPr>
            <p:spPr bwMode="auto">
              <a:xfrm flipH="1">
                <a:off x="264" y="1563"/>
                <a:ext cx="199" cy="372"/>
              </a:xfrm>
              <a:custGeom>
                <a:avLst/>
                <a:gdLst>
                  <a:gd name="T0" fmla="*/ 371 w 794"/>
                  <a:gd name="T1" fmla="*/ 30 h 1081"/>
                  <a:gd name="T2" fmla="*/ 598 w 794"/>
                  <a:gd name="T3" fmla="*/ 30 h 1081"/>
                  <a:gd name="T4" fmla="*/ 734 w 794"/>
                  <a:gd name="T5" fmla="*/ 121 h 1081"/>
                  <a:gd name="T6" fmla="*/ 779 w 794"/>
                  <a:gd name="T7" fmla="*/ 620 h 1081"/>
                  <a:gd name="T8" fmla="*/ 643 w 794"/>
                  <a:gd name="T9" fmla="*/ 983 h 1081"/>
                  <a:gd name="T10" fmla="*/ 507 w 794"/>
                  <a:gd name="T11" fmla="*/ 1074 h 1081"/>
                  <a:gd name="T12" fmla="*/ 53 w 794"/>
                  <a:gd name="T13" fmla="*/ 1028 h 1081"/>
                  <a:gd name="T14" fmla="*/ 190 w 794"/>
                  <a:gd name="T15" fmla="*/ 802 h 1081"/>
                  <a:gd name="T16" fmla="*/ 371 w 794"/>
                  <a:gd name="T17" fmla="*/ 484 h 1081"/>
                  <a:gd name="T18" fmla="*/ 371 w 794"/>
                  <a:gd name="T19" fmla="*/ 212 h 1081"/>
                  <a:gd name="T20" fmla="*/ 371 w 794"/>
                  <a:gd name="T21" fmla="*/ 3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4" h="1081">
                    <a:moveTo>
                      <a:pt x="371" y="30"/>
                    </a:moveTo>
                    <a:cubicBezTo>
                      <a:pt x="409" y="0"/>
                      <a:pt x="538" y="15"/>
                      <a:pt x="598" y="30"/>
                    </a:cubicBezTo>
                    <a:cubicBezTo>
                      <a:pt x="658" y="45"/>
                      <a:pt x="704" y="23"/>
                      <a:pt x="734" y="121"/>
                    </a:cubicBezTo>
                    <a:cubicBezTo>
                      <a:pt x="764" y="219"/>
                      <a:pt x="794" y="476"/>
                      <a:pt x="779" y="620"/>
                    </a:cubicBezTo>
                    <a:cubicBezTo>
                      <a:pt x="764" y="764"/>
                      <a:pt x="688" y="907"/>
                      <a:pt x="643" y="983"/>
                    </a:cubicBezTo>
                    <a:cubicBezTo>
                      <a:pt x="598" y="1059"/>
                      <a:pt x="605" y="1067"/>
                      <a:pt x="507" y="1074"/>
                    </a:cubicBezTo>
                    <a:cubicBezTo>
                      <a:pt x="409" y="1081"/>
                      <a:pt x="106" y="1073"/>
                      <a:pt x="53" y="1028"/>
                    </a:cubicBezTo>
                    <a:cubicBezTo>
                      <a:pt x="0" y="983"/>
                      <a:pt x="137" y="893"/>
                      <a:pt x="190" y="802"/>
                    </a:cubicBezTo>
                    <a:cubicBezTo>
                      <a:pt x="243" y="711"/>
                      <a:pt x="341" y="582"/>
                      <a:pt x="371" y="484"/>
                    </a:cubicBezTo>
                    <a:cubicBezTo>
                      <a:pt x="401" y="386"/>
                      <a:pt x="371" y="288"/>
                      <a:pt x="371" y="212"/>
                    </a:cubicBezTo>
                    <a:cubicBezTo>
                      <a:pt x="371" y="136"/>
                      <a:pt x="333" y="60"/>
                      <a:pt x="371" y="30"/>
                    </a:cubicBezTo>
                    <a:close/>
                  </a:path>
                </a:pathLst>
              </a:cu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70"/>
              <p:cNvSpPr>
                <a:spLocks noChangeAspect="1"/>
              </p:cNvSpPr>
              <p:nvPr/>
            </p:nvSpPr>
            <p:spPr bwMode="auto">
              <a:xfrm>
                <a:off x="471" y="1562"/>
                <a:ext cx="199" cy="373"/>
              </a:xfrm>
              <a:custGeom>
                <a:avLst/>
                <a:gdLst>
                  <a:gd name="T0" fmla="*/ 371 w 794"/>
                  <a:gd name="T1" fmla="*/ 30 h 1081"/>
                  <a:gd name="T2" fmla="*/ 598 w 794"/>
                  <a:gd name="T3" fmla="*/ 30 h 1081"/>
                  <a:gd name="T4" fmla="*/ 734 w 794"/>
                  <a:gd name="T5" fmla="*/ 121 h 1081"/>
                  <a:gd name="T6" fmla="*/ 779 w 794"/>
                  <a:gd name="T7" fmla="*/ 620 h 1081"/>
                  <a:gd name="T8" fmla="*/ 643 w 794"/>
                  <a:gd name="T9" fmla="*/ 983 h 1081"/>
                  <a:gd name="T10" fmla="*/ 507 w 794"/>
                  <a:gd name="T11" fmla="*/ 1074 h 1081"/>
                  <a:gd name="T12" fmla="*/ 53 w 794"/>
                  <a:gd name="T13" fmla="*/ 1028 h 1081"/>
                  <a:gd name="T14" fmla="*/ 190 w 794"/>
                  <a:gd name="T15" fmla="*/ 802 h 1081"/>
                  <a:gd name="T16" fmla="*/ 371 w 794"/>
                  <a:gd name="T17" fmla="*/ 484 h 1081"/>
                  <a:gd name="T18" fmla="*/ 371 w 794"/>
                  <a:gd name="T19" fmla="*/ 212 h 1081"/>
                  <a:gd name="T20" fmla="*/ 371 w 794"/>
                  <a:gd name="T21" fmla="*/ 3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4" h="1081">
                    <a:moveTo>
                      <a:pt x="371" y="30"/>
                    </a:moveTo>
                    <a:cubicBezTo>
                      <a:pt x="409" y="0"/>
                      <a:pt x="538" y="15"/>
                      <a:pt x="598" y="30"/>
                    </a:cubicBezTo>
                    <a:cubicBezTo>
                      <a:pt x="658" y="45"/>
                      <a:pt x="704" y="23"/>
                      <a:pt x="734" y="121"/>
                    </a:cubicBezTo>
                    <a:cubicBezTo>
                      <a:pt x="764" y="219"/>
                      <a:pt x="794" y="476"/>
                      <a:pt x="779" y="620"/>
                    </a:cubicBezTo>
                    <a:cubicBezTo>
                      <a:pt x="764" y="764"/>
                      <a:pt x="688" y="907"/>
                      <a:pt x="643" y="983"/>
                    </a:cubicBezTo>
                    <a:cubicBezTo>
                      <a:pt x="598" y="1059"/>
                      <a:pt x="605" y="1067"/>
                      <a:pt x="507" y="1074"/>
                    </a:cubicBezTo>
                    <a:cubicBezTo>
                      <a:pt x="409" y="1081"/>
                      <a:pt x="106" y="1073"/>
                      <a:pt x="53" y="1028"/>
                    </a:cubicBezTo>
                    <a:cubicBezTo>
                      <a:pt x="0" y="983"/>
                      <a:pt x="137" y="893"/>
                      <a:pt x="190" y="802"/>
                    </a:cubicBezTo>
                    <a:cubicBezTo>
                      <a:pt x="243" y="711"/>
                      <a:pt x="341" y="582"/>
                      <a:pt x="371" y="484"/>
                    </a:cubicBezTo>
                    <a:cubicBezTo>
                      <a:pt x="401" y="386"/>
                      <a:pt x="371" y="288"/>
                      <a:pt x="371" y="212"/>
                    </a:cubicBezTo>
                    <a:cubicBezTo>
                      <a:pt x="371" y="136"/>
                      <a:pt x="333" y="60"/>
                      <a:pt x="371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71"/>
              <p:cNvSpPr>
                <a:spLocks noChangeAspect="1"/>
              </p:cNvSpPr>
              <p:nvPr/>
            </p:nvSpPr>
            <p:spPr bwMode="auto">
              <a:xfrm>
                <a:off x="349" y="1565"/>
                <a:ext cx="119" cy="362"/>
              </a:xfrm>
              <a:custGeom>
                <a:avLst/>
                <a:gdLst>
                  <a:gd name="T0" fmla="*/ 363 w 477"/>
                  <a:gd name="T1" fmla="*/ 114 h 1051"/>
                  <a:gd name="T2" fmla="*/ 227 w 477"/>
                  <a:gd name="T3" fmla="*/ 23 h 1051"/>
                  <a:gd name="T4" fmla="*/ 91 w 477"/>
                  <a:gd name="T5" fmla="*/ 23 h 1051"/>
                  <a:gd name="T6" fmla="*/ 0 w 477"/>
                  <a:gd name="T7" fmla="*/ 159 h 1051"/>
                  <a:gd name="T8" fmla="*/ 91 w 477"/>
                  <a:gd name="T9" fmla="*/ 658 h 1051"/>
                  <a:gd name="T10" fmla="*/ 408 w 477"/>
                  <a:gd name="T11" fmla="*/ 1021 h 1051"/>
                  <a:gd name="T12" fmla="*/ 454 w 477"/>
                  <a:gd name="T13" fmla="*/ 840 h 1051"/>
                  <a:gd name="T14" fmla="*/ 272 w 477"/>
                  <a:gd name="T15" fmla="*/ 432 h 1051"/>
                  <a:gd name="T16" fmla="*/ 363 w 477"/>
                  <a:gd name="T17" fmla="*/ 341 h 1051"/>
                  <a:gd name="T18" fmla="*/ 363 w 477"/>
                  <a:gd name="T19" fmla="*/ 114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" h="1051">
                    <a:moveTo>
                      <a:pt x="363" y="114"/>
                    </a:moveTo>
                    <a:cubicBezTo>
                      <a:pt x="340" y="61"/>
                      <a:pt x="272" y="38"/>
                      <a:pt x="227" y="23"/>
                    </a:cubicBezTo>
                    <a:cubicBezTo>
                      <a:pt x="182" y="8"/>
                      <a:pt x="129" y="0"/>
                      <a:pt x="91" y="23"/>
                    </a:cubicBezTo>
                    <a:cubicBezTo>
                      <a:pt x="53" y="46"/>
                      <a:pt x="0" y="53"/>
                      <a:pt x="0" y="159"/>
                    </a:cubicBezTo>
                    <a:cubicBezTo>
                      <a:pt x="0" y="265"/>
                      <a:pt x="23" y="514"/>
                      <a:pt x="91" y="658"/>
                    </a:cubicBezTo>
                    <a:cubicBezTo>
                      <a:pt x="159" y="802"/>
                      <a:pt x="348" y="991"/>
                      <a:pt x="408" y="1021"/>
                    </a:cubicBezTo>
                    <a:cubicBezTo>
                      <a:pt x="468" y="1051"/>
                      <a:pt x="477" y="938"/>
                      <a:pt x="454" y="840"/>
                    </a:cubicBezTo>
                    <a:cubicBezTo>
                      <a:pt x="431" y="742"/>
                      <a:pt x="287" y="515"/>
                      <a:pt x="272" y="432"/>
                    </a:cubicBezTo>
                    <a:cubicBezTo>
                      <a:pt x="257" y="349"/>
                      <a:pt x="348" y="394"/>
                      <a:pt x="363" y="341"/>
                    </a:cubicBezTo>
                    <a:cubicBezTo>
                      <a:pt x="378" y="288"/>
                      <a:pt x="386" y="167"/>
                      <a:pt x="363" y="114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172"/>
              <p:cNvSpPr>
                <a:spLocks noChangeAspect="1"/>
              </p:cNvSpPr>
              <p:nvPr/>
            </p:nvSpPr>
            <p:spPr bwMode="auto">
              <a:xfrm flipH="1">
                <a:off x="468" y="1567"/>
                <a:ext cx="119" cy="362"/>
              </a:xfrm>
              <a:custGeom>
                <a:avLst/>
                <a:gdLst>
                  <a:gd name="T0" fmla="*/ 363 w 477"/>
                  <a:gd name="T1" fmla="*/ 114 h 1051"/>
                  <a:gd name="T2" fmla="*/ 227 w 477"/>
                  <a:gd name="T3" fmla="*/ 23 h 1051"/>
                  <a:gd name="T4" fmla="*/ 91 w 477"/>
                  <a:gd name="T5" fmla="*/ 23 h 1051"/>
                  <a:gd name="T6" fmla="*/ 0 w 477"/>
                  <a:gd name="T7" fmla="*/ 159 h 1051"/>
                  <a:gd name="T8" fmla="*/ 91 w 477"/>
                  <a:gd name="T9" fmla="*/ 658 h 1051"/>
                  <a:gd name="T10" fmla="*/ 408 w 477"/>
                  <a:gd name="T11" fmla="*/ 1021 h 1051"/>
                  <a:gd name="T12" fmla="*/ 454 w 477"/>
                  <a:gd name="T13" fmla="*/ 840 h 1051"/>
                  <a:gd name="T14" fmla="*/ 272 w 477"/>
                  <a:gd name="T15" fmla="*/ 432 h 1051"/>
                  <a:gd name="T16" fmla="*/ 363 w 477"/>
                  <a:gd name="T17" fmla="*/ 341 h 1051"/>
                  <a:gd name="T18" fmla="*/ 363 w 477"/>
                  <a:gd name="T19" fmla="*/ 114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" h="1051">
                    <a:moveTo>
                      <a:pt x="363" y="114"/>
                    </a:moveTo>
                    <a:cubicBezTo>
                      <a:pt x="340" y="61"/>
                      <a:pt x="272" y="38"/>
                      <a:pt x="227" y="23"/>
                    </a:cubicBezTo>
                    <a:cubicBezTo>
                      <a:pt x="182" y="8"/>
                      <a:pt x="129" y="0"/>
                      <a:pt x="91" y="23"/>
                    </a:cubicBezTo>
                    <a:cubicBezTo>
                      <a:pt x="53" y="46"/>
                      <a:pt x="0" y="53"/>
                      <a:pt x="0" y="159"/>
                    </a:cubicBezTo>
                    <a:cubicBezTo>
                      <a:pt x="0" y="265"/>
                      <a:pt x="23" y="514"/>
                      <a:pt x="91" y="658"/>
                    </a:cubicBezTo>
                    <a:cubicBezTo>
                      <a:pt x="159" y="802"/>
                      <a:pt x="348" y="991"/>
                      <a:pt x="408" y="1021"/>
                    </a:cubicBezTo>
                    <a:cubicBezTo>
                      <a:pt x="468" y="1051"/>
                      <a:pt x="477" y="938"/>
                      <a:pt x="454" y="840"/>
                    </a:cubicBezTo>
                    <a:cubicBezTo>
                      <a:pt x="431" y="742"/>
                      <a:pt x="287" y="515"/>
                      <a:pt x="272" y="432"/>
                    </a:cubicBezTo>
                    <a:cubicBezTo>
                      <a:pt x="257" y="349"/>
                      <a:pt x="348" y="394"/>
                      <a:pt x="363" y="341"/>
                    </a:cubicBezTo>
                    <a:cubicBezTo>
                      <a:pt x="378" y="288"/>
                      <a:pt x="386" y="167"/>
                      <a:pt x="363" y="114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173"/>
              <p:cNvSpPr txBox="1">
                <a:spLocks noChangeAspect="1" noChangeArrowheads="1"/>
              </p:cNvSpPr>
              <p:nvPr/>
            </p:nvSpPr>
            <p:spPr bwMode="auto">
              <a:xfrm>
                <a:off x="251" y="1680"/>
                <a:ext cx="19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16" name="Text Box 174"/>
              <p:cNvSpPr txBox="1">
                <a:spLocks noChangeAspect="1" noChangeArrowheads="1"/>
              </p:cNvSpPr>
              <p:nvPr/>
            </p:nvSpPr>
            <p:spPr bwMode="auto">
              <a:xfrm>
                <a:off x="251" y="1724"/>
                <a:ext cx="19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17" name="Text Box 175"/>
              <p:cNvSpPr txBox="1">
                <a:spLocks noChangeAspect="1" noChangeArrowheads="1"/>
              </p:cNvSpPr>
              <p:nvPr/>
            </p:nvSpPr>
            <p:spPr bwMode="auto">
              <a:xfrm>
                <a:off x="251" y="1774"/>
                <a:ext cx="19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18" name="Text Box 176"/>
              <p:cNvSpPr txBox="1">
                <a:spLocks noChangeAspect="1" noChangeArrowheads="1"/>
              </p:cNvSpPr>
              <p:nvPr/>
            </p:nvSpPr>
            <p:spPr bwMode="auto">
              <a:xfrm>
                <a:off x="251" y="1820"/>
                <a:ext cx="19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19" name="Text Box 177"/>
              <p:cNvSpPr txBox="1">
                <a:spLocks noChangeAspect="1" noChangeArrowheads="1"/>
              </p:cNvSpPr>
              <p:nvPr/>
            </p:nvSpPr>
            <p:spPr bwMode="auto">
              <a:xfrm>
                <a:off x="527" y="1818"/>
                <a:ext cx="1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20" name="Text Box 178"/>
              <p:cNvSpPr txBox="1">
                <a:spLocks noChangeAspect="1" noChangeArrowheads="1"/>
              </p:cNvSpPr>
              <p:nvPr/>
            </p:nvSpPr>
            <p:spPr bwMode="auto">
              <a:xfrm>
                <a:off x="527" y="1773"/>
                <a:ext cx="1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21" name="Text Box 179"/>
              <p:cNvSpPr txBox="1">
                <a:spLocks noChangeAspect="1" noChangeArrowheads="1"/>
              </p:cNvSpPr>
              <p:nvPr/>
            </p:nvSpPr>
            <p:spPr bwMode="auto">
              <a:xfrm>
                <a:off x="527" y="1726"/>
                <a:ext cx="1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22" name="Text Box 180"/>
              <p:cNvSpPr txBox="1">
                <a:spLocks noChangeAspect="1" noChangeArrowheads="1"/>
              </p:cNvSpPr>
              <p:nvPr/>
            </p:nvSpPr>
            <p:spPr bwMode="auto">
              <a:xfrm>
                <a:off x="527" y="1683"/>
                <a:ext cx="1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23" name="Freeform 181"/>
              <p:cNvSpPr>
                <a:spLocks noChangeAspect="1"/>
              </p:cNvSpPr>
              <p:nvPr/>
            </p:nvSpPr>
            <p:spPr bwMode="auto">
              <a:xfrm rot="521357">
                <a:off x="242" y="1537"/>
                <a:ext cx="26" cy="275"/>
              </a:xfrm>
              <a:custGeom>
                <a:avLst/>
                <a:gdLst>
                  <a:gd name="T0" fmla="*/ 180 w 210"/>
                  <a:gd name="T1" fmla="*/ 1080 h 1080"/>
                  <a:gd name="T2" fmla="*/ 0 w 210"/>
                  <a:gd name="T3" fmla="*/ 900 h 1080"/>
                  <a:gd name="T4" fmla="*/ 180 w 210"/>
                  <a:gd name="T5" fmla="*/ 720 h 1080"/>
                  <a:gd name="T6" fmla="*/ 180 w 210"/>
                  <a:gd name="T7" fmla="*/ 540 h 1080"/>
                  <a:gd name="T8" fmla="*/ 0 w 210"/>
                  <a:gd name="T9" fmla="*/ 360 h 1080"/>
                  <a:gd name="T10" fmla="*/ 180 w 210"/>
                  <a:gd name="T11" fmla="*/ 180 h 1080"/>
                  <a:gd name="T12" fmla="*/ 180 w 210"/>
                  <a:gd name="T13" fmla="*/ 0 h 1080"/>
                  <a:gd name="T14" fmla="*/ 180 w 210"/>
                  <a:gd name="T15" fmla="*/ 1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080">
                    <a:moveTo>
                      <a:pt x="180" y="1080"/>
                    </a:moveTo>
                    <a:cubicBezTo>
                      <a:pt x="90" y="1020"/>
                      <a:pt x="0" y="960"/>
                      <a:pt x="0" y="900"/>
                    </a:cubicBezTo>
                    <a:cubicBezTo>
                      <a:pt x="0" y="840"/>
                      <a:pt x="150" y="780"/>
                      <a:pt x="180" y="720"/>
                    </a:cubicBezTo>
                    <a:cubicBezTo>
                      <a:pt x="210" y="660"/>
                      <a:pt x="210" y="600"/>
                      <a:pt x="180" y="540"/>
                    </a:cubicBezTo>
                    <a:cubicBezTo>
                      <a:pt x="150" y="480"/>
                      <a:pt x="0" y="420"/>
                      <a:pt x="0" y="360"/>
                    </a:cubicBezTo>
                    <a:cubicBezTo>
                      <a:pt x="0" y="300"/>
                      <a:pt x="150" y="240"/>
                      <a:pt x="180" y="180"/>
                    </a:cubicBezTo>
                    <a:cubicBezTo>
                      <a:pt x="210" y="120"/>
                      <a:pt x="180" y="0"/>
                      <a:pt x="180" y="0"/>
                    </a:cubicBezTo>
                    <a:cubicBezTo>
                      <a:pt x="180" y="0"/>
                      <a:pt x="180" y="90"/>
                      <a:pt x="180" y="18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Oval 182"/>
              <p:cNvSpPr>
                <a:spLocks noChangeAspect="1" noChangeArrowheads="1"/>
              </p:cNvSpPr>
              <p:nvPr/>
            </p:nvSpPr>
            <p:spPr bwMode="auto">
              <a:xfrm rot="521357">
                <a:off x="262" y="1478"/>
                <a:ext cx="66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183"/>
              <p:cNvSpPr>
                <a:spLocks noChangeAspect="1"/>
              </p:cNvSpPr>
              <p:nvPr/>
            </p:nvSpPr>
            <p:spPr bwMode="auto">
              <a:xfrm rot="21078643" flipH="1">
                <a:off x="662" y="1537"/>
                <a:ext cx="26" cy="275"/>
              </a:xfrm>
              <a:custGeom>
                <a:avLst/>
                <a:gdLst>
                  <a:gd name="T0" fmla="*/ 180 w 210"/>
                  <a:gd name="T1" fmla="*/ 1080 h 1080"/>
                  <a:gd name="T2" fmla="*/ 0 w 210"/>
                  <a:gd name="T3" fmla="*/ 900 h 1080"/>
                  <a:gd name="T4" fmla="*/ 180 w 210"/>
                  <a:gd name="T5" fmla="*/ 720 h 1080"/>
                  <a:gd name="T6" fmla="*/ 180 w 210"/>
                  <a:gd name="T7" fmla="*/ 540 h 1080"/>
                  <a:gd name="T8" fmla="*/ 0 w 210"/>
                  <a:gd name="T9" fmla="*/ 360 h 1080"/>
                  <a:gd name="T10" fmla="*/ 180 w 210"/>
                  <a:gd name="T11" fmla="*/ 180 h 1080"/>
                  <a:gd name="T12" fmla="*/ 180 w 210"/>
                  <a:gd name="T13" fmla="*/ 0 h 1080"/>
                  <a:gd name="T14" fmla="*/ 180 w 210"/>
                  <a:gd name="T15" fmla="*/ 1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080">
                    <a:moveTo>
                      <a:pt x="180" y="1080"/>
                    </a:moveTo>
                    <a:cubicBezTo>
                      <a:pt x="90" y="1020"/>
                      <a:pt x="0" y="960"/>
                      <a:pt x="0" y="900"/>
                    </a:cubicBezTo>
                    <a:cubicBezTo>
                      <a:pt x="0" y="840"/>
                      <a:pt x="150" y="780"/>
                      <a:pt x="180" y="720"/>
                    </a:cubicBezTo>
                    <a:cubicBezTo>
                      <a:pt x="210" y="660"/>
                      <a:pt x="210" y="600"/>
                      <a:pt x="180" y="540"/>
                    </a:cubicBezTo>
                    <a:cubicBezTo>
                      <a:pt x="150" y="480"/>
                      <a:pt x="0" y="420"/>
                      <a:pt x="0" y="360"/>
                    </a:cubicBezTo>
                    <a:cubicBezTo>
                      <a:pt x="0" y="300"/>
                      <a:pt x="150" y="240"/>
                      <a:pt x="180" y="180"/>
                    </a:cubicBezTo>
                    <a:cubicBezTo>
                      <a:pt x="210" y="120"/>
                      <a:pt x="180" y="0"/>
                      <a:pt x="180" y="0"/>
                    </a:cubicBezTo>
                    <a:cubicBezTo>
                      <a:pt x="180" y="0"/>
                      <a:pt x="180" y="90"/>
                      <a:pt x="180" y="18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Oval 184"/>
              <p:cNvSpPr>
                <a:spLocks noChangeAspect="1" noChangeArrowheads="1"/>
              </p:cNvSpPr>
              <p:nvPr/>
            </p:nvSpPr>
            <p:spPr bwMode="auto">
              <a:xfrm rot="21078643" flipH="1">
                <a:off x="602" y="1478"/>
                <a:ext cx="65" cy="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85"/>
            <p:cNvGrpSpPr>
              <a:grpSpLocks/>
            </p:cNvGrpSpPr>
            <p:nvPr/>
          </p:nvGrpSpPr>
          <p:grpSpPr bwMode="auto">
            <a:xfrm>
              <a:off x="2555776" y="3693046"/>
              <a:ext cx="2214563" cy="527050"/>
              <a:chOff x="799" y="1096"/>
              <a:chExt cx="1395" cy="332"/>
            </a:xfrm>
          </p:grpSpPr>
          <p:pic>
            <p:nvPicPr>
              <p:cNvPr id="96" name="Picture 186" descr="Arachidonic acid-m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850"/>
              <a:stretch>
                <a:fillRect/>
              </a:stretch>
            </p:blipFill>
            <p:spPr bwMode="auto">
              <a:xfrm>
                <a:off x="799" y="1096"/>
                <a:ext cx="137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Text Box 187"/>
              <p:cNvSpPr txBox="1">
                <a:spLocks noChangeAspect="1" noChangeArrowheads="1"/>
              </p:cNvSpPr>
              <p:nvPr/>
            </p:nvSpPr>
            <p:spPr bwMode="auto">
              <a:xfrm>
                <a:off x="981" y="1255"/>
                <a:ext cx="121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Arachidonic</a:t>
                </a:r>
                <a:r>
                  <a:rPr kumimoji="0" lang="sv-S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sv-SE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acid-me</a:t>
                </a:r>
              </a:p>
            </p:txBody>
          </p:sp>
          <p:sp>
            <p:nvSpPr>
              <p:cNvPr id="98" name="Rectangle 188"/>
              <p:cNvSpPr>
                <a:spLocks noChangeArrowheads="1"/>
              </p:cNvSpPr>
              <p:nvPr/>
            </p:nvSpPr>
            <p:spPr bwMode="auto">
              <a:xfrm>
                <a:off x="847" y="1162"/>
                <a:ext cx="118" cy="90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Freeform 190"/>
            <p:cNvSpPr>
              <a:spLocks noChangeAspect="1"/>
            </p:cNvSpPr>
            <p:nvPr/>
          </p:nvSpPr>
          <p:spPr bwMode="auto">
            <a:xfrm flipH="1">
              <a:off x="1440607" y="4458221"/>
              <a:ext cx="334963" cy="614363"/>
            </a:xfrm>
            <a:custGeom>
              <a:avLst/>
              <a:gdLst>
                <a:gd name="T0" fmla="*/ 371 w 794"/>
                <a:gd name="T1" fmla="*/ 30 h 1081"/>
                <a:gd name="T2" fmla="*/ 598 w 794"/>
                <a:gd name="T3" fmla="*/ 30 h 1081"/>
                <a:gd name="T4" fmla="*/ 734 w 794"/>
                <a:gd name="T5" fmla="*/ 121 h 1081"/>
                <a:gd name="T6" fmla="*/ 779 w 794"/>
                <a:gd name="T7" fmla="*/ 620 h 1081"/>
                <a:gd name="T8" fmla="*/ 643 w 794"/>
                <a:gd name="T9" fmla="*/ 983 h 1081"/>
                <a:gd name="T10" fmla="*/ 507 w 794"/>
                <a:gd name="T11" fmla="*/ 1074 h 1081"/>
                <a:gd name="T12" fmla="*/ 53 w 794"/>
                <a:gd name="T13" fmla="*/ 1028 h 1081"/>
                <a:gd name="T14" fmla="*/ 190 w 794"/>
                <a:gd name="T15" fmla="*/ 802 h 1081"/>
                <a:gd name="T16" fmla="*/ 371 w 794"/>
                <a:gd name="T17" fmla="*/ 484 h 1081"/>
                <a:gd name="T18" fmla="*/ 371 w 794"/>
                <a:gd name="T19" fmla="*/ 212 h 1081"/>
                <a:gd name="T20" fmla="*/ 371 w 794"/>
                <a:gd name="T21" fmla="*/ 3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4" h="1081">
                  <a:moveTo>
                    <a:pt x="371" y="30"/>
                  </a:moveTo>
                  <a:cubicBezTo>
                    <a:pt x="409" y="0"/>
                    <a:pt x="538" y="15"/>
                    <a:pt x="598" y="30"/>
                  </a:cubicBezTo>
                  <a:cubicBezTo>
                    <a:pt x="658" y="45"/>
                    <a:pt x="704" y="23"/>
                    <a:pt x="734" y="121"/>
                  </a:cubicBezTo>
                  <a:cubicBezTo>
                    <a:pt x="764" y="219"/>
                    <a:pt x="794" y="476"/>
                    <a:pt x="779" y="620"/>
                  </a:cubicBezTo>
                  <a:cubicBezTo>
                    <a:pt x="764" y="764"/>
                    <a:pt x="688" y="907"/>
                    <a:pt x="643" y="983"/>
                  </a:cubicBezTo>
                  <a:cubicBezTo>
                    <a:pt x="598" y="1059"/>
                    <a:pt x="605" y="1067"/>
                    <a:pt x="507" y="1074"/>
                  </a:cubicBezTo>
                  <a:cubicBezTo>
                    <a:pt x="409" y="1081"/>
                    <a:pt x="106" y="1073"/>
                    <a:pt x="53" y="1028"/>
                  </a:cubicBezTo>
                  <a:cubicBezTo>
                    <a:pt x="0" y="983"/>
                    <a:pt x="137" y="893"/>
                    <a:pt x="190" y="802"/>
                  </a:cubicBezTo>
                  <a:cubicBezTo>
                    <a:pt x="243" y="711"/>
                    <a:pt x="341" y="582"/>
                    <a:pt x="371" y="484"/>
                  </a:cubicBezTo>
                  <a:cubicBezTo>
                    <a:pt x="401" y="386"/>
                    <a:pt x="371" y="288"/>
                    <a:pt x="371" y="212"/>
                  </a:cubicBezTo>
                  <a:cubicBezTo>
                    <a:pt x="371" y="136"/>
                    <a:pt x="333" y="60"/>
                    <a:pt x="371" y="30"/>
                  </a:cubicBezTo>
                  <a:close/>
                </a:path>
              </a:pathLst>
            </a:custGeom>
            <a:solidFill>
              <a:srgbClr val="777777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91"/>
            <p:cNvSpPr>
              <a:spLocks noChangeAspect="1"/>
            </p:cNvSpPr>
            <p:nvPr/>
          </p:nvSpPr>
          <p:spPr bwMode="auto">
            <a:xfrm>
              <a:off x="1583482" y="4461396"/>
              <a:ext cx="201613" cy="598488"/>
            </a:xfrm>
            <a:custGeom>
              <a:avLst/>
              <a:gdLst>
                <a:gd name="T0" fmla="*/ 363 w 477"/>
                <a:gd name="T1" fmla="*/ 114 h 1051"/>
                <a:gd name="T2" fmla="*/ 227 w 477"/>
                <a:gd name="T3" fmla="*/ 23 h 1051"/>
                <a:gd name="T4" fmla="*/ 91 w 477"/>
                <a:gd name="T5" fmla="*/ 23 h 1051"/>
                <a:gd name="T6" fmla="*/ 0 w 477"/>
                <a:gd name="T7" fmla="*/ 159 h 1051"/>
                <a:gd name="T8" fmla="*/ 91 w 477"/>
                <a:gd name="T9" fmla="*/ 658 h 1051"/>
                <a:gd name="T10" fmla="*/ 408 w 477"/>
                <a:gd name="T11" fmla="*/ 1021 h 1051"/>
                <a:gd name="T12" fmla="*/ 454 w 477"/>
                <a:gd name="T13" fmla="*/ 840 h 1051"/>
                <a:gd name="T14" fmla="*/ 272 w 477"/>
                <a:gd name="T15" fmla="*/ 432 h 1051"/>
                <a:gd name="T16" fmla="*/ 363 w 477"/>
                <a:gd name="T17" fmla="*/ 341 h 1051"/>
                <a:gd name="T18" fmla="*/ 363 w 477"/>
                <a:gd name="T19" fmla="*/ 114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7" h="1051">
                  <a:moveTo>
                    <a:pt x="363" y="114"/>
                  </a:moveTo>
                  <a:cubicBezTo>
                    <a:pt x="340" y="61"/>
                    <a:pt x="272" y="38"/>
                    <a:pt x="227" y="23"/>
                  </a:cubicBezTo>
                  <a:cubicBezTo>
                    <a:pt x="182" y="8"/>
                    <a:pt x="129" y="0"/>
                    <a:pt x="91" y="23"/>
                  </a:cubicBezTo>
                  <a:cubicBezTo>
                    <a:pt x="53" y="46"/>
                    <a:pt x="0" y="53"/>
                    <a:pt x="0" y="159"/>
                  </a:cubicBezTo>
                  <a:cubicBezTo>
                    <a:pt x="0" y="265"/>
                    <a:pt x="23" y="514"/>
                    <a:pt x="91" y="658"/>
                  </a:cubicBezTo>
                  <a:cubicBezTo>
                    <a:pt x="159" y="802"/>
                    <a:pt x="348" y="991"/>
                    <a:pt x="408" y="1021"/>
                  </a:cubicBezTo>
                  <a:cubicBezTo>
                    <a:pt x="468" y="1051"/>
                    <a:pt x="477" y="938"/>
                    <a:pt x="454" y="840"/>
                  </a:cubicBezTo>
                  <a:cubicBezTo>
                    <a:pt x="431" y="742"/>
                    <a:pt x="287" y="515"/>
                    <a:pt x="272" y="432"/>
                  </a:cubicBezTo>
                  <a:cubicBezTo>
                    <a:pt x="257" y="349"/>
                    <a:pt x="348" y="394"/>
                    <a:pt x="363" y="341"/>
                  </a:cubicBezTo>
                  <a:cubicBezTo>
                    <a:pt x="378" y="288"/>
                    <a:pt x="386" y="167"/>
                    <a:pt x="363" y="11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92"/>
            <p:cNvGrpSpPr>
              <a:grpSpLocks noChangeAspect="1"/>
            </p:cNvGrpSpPr>
            <p:nvPr/>
          </p:nvGrpSpPr>
          <p:grpSpPr bwMode="auto">
            <a:xfrm flipV="1">
              <a:off x="1259632" y="4788421"/>
              <a:ext cx="71438" cy="266700"/>
              <a:chOff x="1079" y="890"/>
              <a:chExt cx="136" cy="590"/>
            </a:xfrm>
          </p:grpSpPr>
          <p:grpSp>
            <p:nvGrpSpPr>
              <p:cNvPr id="92" name="Group 193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94" name="Freeform 194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Freeform 195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3" name="Oval 196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Group 197"/>
            <p:cNvGrpSpPr>
              <a:grpSpLocks noChangeAspect="1"/>
            </p:cNvGrpSpPr>
            <p:nvPr/>
          </p:nvGrpSpPr>
          <p:grpSpPr bwMode="auto">
            <a:xfrm flipV="1">
              <a:off x="1331070" y="4788421"/>
              <a:ext cx="71438" cy="266700"/>
              <a:chOff x="1079" y="890"/>
              <a:chExt cx="136" cy="590"/>
            </a:xfrm>
          </p:grpSpPr>
          <p:grpSp>
            <p:nvGrpSpPr>
              <p:cNvPr id="88" name="Group 198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90" name="Freeform 199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Freeform 200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9" name="Oval 201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oup 202"/>
            <p:cNvGrpSpPr>
              <a:grpSpLocks noChangeAspect="1"/>
            </p:cNvGrpSpPr>
            <p:nvPr/>
          </p:nvGrpSpPr>
          <p:grpSpPr bwMode="auto">
            <a:xfrm>
              <a:off x="1259632" y="4470921"/>
              <a:ext cx="71438" cy="266700"/>
              <a:chOff x="1079" y="890"/>
              <a:chExt cx="136" cy="590"/>
            </a:xfrm>
          </p:grpSpPr>
          <p:grpSp>
            <p:nvGrpSpPr>
              <p:cNvPr id="84" name="Group 203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86" name="Freeform 204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Freeform 205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5" name="Oval 206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207"/>
            <p:cNvGrpSpPr>
              <a:grpSpLocks noChangeAspect="1"/>
            </p:cNvGrpSpPr>
            <p:nvPr/>
          </p:nvGrpSpPr>
          <p:grpSpPr bwMode="auto">
            <a:xfrm>
              <a:off x="1331070" y="4470921"/>
              <a:ext cx="73025" cy="266700"/>
              <a:chOff x="1079" y="890"/>
              <a:chExt cx="136" cy="590"/>
            </a:xfrm>
          </p:grpSpPr>
          <p:grpSp>
            <p:nvGrpSpPr>
              <p:cNvPr id="80" name="Group 208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82" name="Freeform 209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Freeform 210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1" name="Oval 211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Group 212"/>
            <p:cNvGrpSpPr>
              <a:grpSpLocks noChangeAspect="1"/>
            </p:cNvGrpSpPr>
            <p:nvPr/>
          </p:nvGrpSpPr>
          <p:grpSpPr bwMode="auto">
            <a:xfrm flipV="1">
              <a:off x="2088307" y="4790009"/>
              <a:ext cx="73025" cy="266700"/>
              <a:chOff x="1079" y="890"/>
              <a:chExt cx="136" cy="590"/>
            </a:xfrm>
          </p:grpSpPr>
          <p:grpSp>
            <p:nvGrpSpPr>
              <p:cNvPr id="76" name="Group 213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78" name="Freeform 214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Freeform 215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7" name="Oval 216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217"/>
            <p:cNvGrpSpPr>
              <a:grpSpLocks noChangeAspect="1"/>
            </p:cNvGrpSpPr>
            <p:nvPr/>
          </p:nvGrpSpPr>
          <p:grpSpPr bwMode="auto">
            <a:xfrm flipV="1">
              <a:off x="2161332" y="4790009"/>
              <a:ext cx="71438" cy="266700"/>
              <a:chOff x="1079" y="890"/>
              <a:chExt cx="136" cy="590"/>
            </a:xfrm>
          </p:grpSpPr>
          <p:grpSp>
            <p:nvGrpSpPr>
              <p:cNvPr id="72" name="Group 218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74" name="Freeform 219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Freeform 220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3" name="Oval 221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" name="Group 222"/>
            <p:cNvGrpSpPr>
              <a:grpSpLocks noChangeAspect="1"/>
            </p:cNvGrpSpPr>
            <p:nvPr/>
          </p:nvGrpSpPr>
          <p:grpSpPr bwMode="auto">
            <a:xfrm flipV="1">
              <a:off x="2232770" y="4790009"/>
              <a:ext cx="71438" cy="266700"/>
              <a:chOff x="1079" y="890"/>
              <a:chExt cx="136" cy="590"/>
            </a:xfrm>
          </p:grpSpPr>
          <p:grpSp>
            <p:nvGrpSpPr>
              <p:cNvPr id="68" name="Group 223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70" name="Freeform 224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Freeform 225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9" name="Oval 226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227"/>
            <p:cNvGrpSpPr>
              <a:grpSpLocks noChangeAspect="1"/>
            </p:cNvGrpSpPr>
            <p:nvPr/>
          </p:nvGrpSpPr>
          <p:grpSpPr bwMode="auto">
            <a:xfrm>
              <a:off x="2088307" y="4474096"/>
              <a:ext cx="73025" cy="266700"/>
              <a:chOff x="1079" y="890"/>
              <a:chExt cx="136" cy="590"/>
            </a:xfrm>
          </p:grpSpPr>
          <p:grpSp>
            <p:nvGrpSpPr>
              <p:cNvPr id="64" name="Group 228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66" name="Freeform 229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eform 230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5" name="Oval 231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232"/>
            <p:cNvGrpSpPr>
              <a:grpSpLocks noChangeAspect="1"/>
            </p:cNvGrpSpPr>
            <p:nvPr/>
          </p:nvGrpSpPr>
          <p:grpSpPr bwMode="auto">
            <a:xfrm>
              <a:off x="2161332" y="4474096"/>
              <a:ext cx="71438" cy="266700"/>
              <a:chOff x="1079" y="890"/>
              <a:chExt cx="136" cy="590"/>
            </a:xfrm>
          </p:grpSpPr>
          <p:grpSp>
            <p:nvGrpSpPr>
              <p:cNvPr id="60" name="Group 233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62" name="Freeform 234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235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1" name="Oval 236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237"/>
            <p:cNvGrpSpPr>
              <a:grpSpLocks noChangeAspect="1"/>
            </p:cNvGrpSpPr>
            <p:nvPr/>
          </p:nvGrpSpPr>
          <p:grpSpPr bwMode="auto">
            <a:xfrm>
              <a:off x="2232770" y="4474096"/>
              <a:ext cx="71438" cy="266700"/>
              <a:chOff x="1079" y="890"/>
              <a:chExt cx="136" cy="590"/>
            </a:xfrm>
          </p:grpSpPr>
          <p:grpSp>
            <p:nvGrpSpPr>
              <p:cNvPr id="56" name="Group 238"/>
              <p:cNvGrpSpPr>
                <a:grpSpLocks noChangeAspect="1"/>
              </p:cNvGrpSpPr>
              <p:nvPr/>
            </p:nvGrpSpPr>
            <p:grpSpPr bwMode="auto">
              <a:xfrm>
                <a:off x="1111" y="1026"/>
                <a:ext cx="91" cy="454"/>
                <a:chOff x="1111" y="1026"/>
                <a:chExt cx="91" cy="454"/>
              </a:xfrm>
            </p:grpSpPr>
            <p:sp>
              <p:nvSpPr>
                <p:cNvPr id="58" name="Freeform 239"/>
                <p:cNvSpPr>
                  <a:spLocks noChangeAspect="1"/>
                </p:cNvSpPr>
                <p:nvPr/>
              </p:nvSpPr>
              <p:spPr bwMode="auto">
                <a:xfrm>
                  <a:off x="1111" y="1026"/>
                  <a:ext cx="45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240"/>
                <p:cNvSpPr>
                  <a:spLocks noChangeAspect="1"/>
                </p:cNvSpPr>
                <p:nvPr/>
              </p:nvSpPr>
              <p:spPr bwMode="auto">
                <a:xfrm>
                  <a:off x="1156" y="1026"/>
                  <a:ext cx="46" cy="454"/>
                </a:xfrm>
                <a:custGeom>
                  <a:avLst/>
                  <a:gdLst>
                    <a:gd name="T0" fmla="*/ 45 w 144"/>
                    <a:gd name="T1" fmla="*/ 0 h 545"/>
                    <a:gd name="T2" fmla="*/ 0 w 144"/>
                    <a:gd name="T3" fmla="*/ 182 h 545"/>
                    <a:gd name="T4" fmla="*/ 45 w 144"/>
                    <a:gd name="T5" fmla="*/ 272 h 545"/>
                    <a:gd name="T6" fmla="*/ 136 w 144"/>
                    <a:gd name="T7" fmla="*/ 318 h 545"/>
                    <a:gd name="T8" fmla="*/ 91 w 144"/>
                    <a:gd name="T9" fmla="*/ 545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545">
                      <a:moveTo>
                        <a:pt x="45" y="0"/>
                      </a:moveTo>
                      <a:cubicBezTo>
                        <a:pt x="22" y="68"/>
                        <a:pt x="0" y="137"/>
                        <a:pt x="0" y="182"/>
                      </a:cubicBezTo>
                      <a:cubicBezTo>
                        <a:pt x="0" y="227"/>
                        <a:pt x="22" y="249"/>
                        <a:pt x="45" y="272"/>
                      </a:cubicBezTo>
                      <a:cubicBezTo>
                        <a:pt x="68" y="295"/>
                        <a:pt x="128" y="273"/>
                        <a:pt x="136" y="318"/>
                      </a:cubicBezTo>
                      <a:cubicBezTo>
                        <a:pt x="144" y="363"/>
                        <a:pt x="98" y="507"/>
                        <a:pt x="91" y="545"/>
                      </a:cubicBezTo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7" name="Oval 241"/>
              <p:cNvSpPr>
                <a:spLocks noChangeAspect="1" noChangeArrowheads="1"/>
              </p:cNvSpPr>
              <p:nvPr/>
            </p:nvSpPr>
            <p:spPr bwMode="auto">
              <a:xfrm>
                <a:off x="1079" y="89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" name="Freeform 242"/>
            <p:cNvSpPr>
              <a:spLocks noChangeAspect="1"/>
            </p:cNvSpPr>
            <p:nvPr/>
          </p:nvSpPr>
          <p:spPr bwMode="auto">
            <a:xfrm>
              <a:off x="1789857" y="4458221"/>
              <a:ext cx="334963" cy="614363"/>
            </a:xfrm>
            <a:custGeom>
              <a:avLst/>
              <a:gdLst>
                <a:gd name="T0" fmla="*/ 371 w 794"/>
                <a:gd name="T1" fmla="*/ 30 h 1081"/>
                <a:gd name="T2" fmla="*/ 598 w 794"/>
                <a:gd name="T3" fmla="*/ 30 h 1081"/>
                <a:gd name="T4" fmla="*/ 734 w 794"/>
                <a:gd name="T5" fmla="*/ 121 h 1081"/>
                <a:gd name="T6" fmla="*/ 779 w 794"/>
                <a:gd name="T7" fmla="*/ 620 h 1081"/>
                <a:gd name="T8" fmla="*/ 643 w 794"/>
                <a:gd name="T9" fmla="*/ 983 h 1081"/>
                <a:gd name="T10" fmla="*/ 507 w 794"/>
                <a:gd name="T11" fmla="*/ 1074 h 1081"/>
                <a:gd name="T12" fmla="*/ 53 w 794"/>
                <a:gd name="T13" fmla="*/ 1028 h 1081"/>
                <a:gd name="T14" fmla="*/ 190 w 794"/>
                <a:gd name="T15" fmla="*/ 802 h 1081"/>
                <a:gd name="T16" fmla="*/ 371 w 794"/>
                <a:gd name="T17" fmla="*/ 484 h 1081"/>
                <a:gd name="T18" fmla="*/ 371 w 794"/>
                <a:gd name="T19" fmla="*/ 212 h 1081"/>
                <a:gd name="T20" fmla="*/ 371 w 794"/>
                <a:gd name="T21" fmla="*/ 3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4" h="1081">
                  <a:moveTo>
                    <a:pt x="371" y="30"/>
                  </a:moveTo>
                  <a:cubicBezTo>
                    <a:pt x="409" y="0"/>
                    <a:pt x="538" y="15"/>
                    <a:pt x="598" y="30"/>
                  </a:cubicBezTo>
                  <a:cubicBezTo>
                    <a:pt x="658" y="45"/>
                    <a:pt x="704" y="23"/>
                    <a:pt x="734" y="121"/>
                  </a:cubicBezTo>
                  <a:cubicBezTo>
                    <a:pt x="764" y="219"/>
                    <a:pt x="794" y="476"/>
                    <a:pt x="779" y="620"/>
                  </a:cubicBezTo>
                  <a:cubicBezTo>
                    <a:pt x="764" y="764"/>
                    <a:pt x="688" y="907"/>
                    <a:pt x="643" y="983"/>
                  </a:cubicBezTo>
                  <a:cubicBezTo>
                    <a:pt x="598" y="1059"/>
                    <a:pt x="605" y="1067"/>
                    <a:pt x="507" y="1074"/>
                  </a:cubicBezTo>
                  <a:cubicBezTo>
                    <a:pt x="409" y="1081"/>
                    <a:pt x="106" y="1073"/>
                    <a:pt x="53" y="1028"/>
                  </a:cubicBezTo>
                  <a:cubicBezTo>
                    <a:pt x="0" y="983"/>
                    <a:pt x="137" y="893"/>
                    <a:pt x="190" y="802"/>
                  </a:cubicBezTo>
                  <a:cubicBezTo>
                    <a:pt x="243" y="711"/>
                    <a:pt x="341" y="582"/>
                    <a:pt x="371" y="484"/>
                  </a:cubicBezTo>
                  <a:cubicBezTo>
                    <a:pt x="401" y="386"/>
                    <a:pt x="371" y="288"/>
                    <a:pt x="371" y="212"/>
                  </a:cubicBezTo>
                  <a:cubicBezTo>
                    <a:pt x="371" y="136"/>
                    <a:pt x="333" y="60"/>
                    <a:pt x="371" y="3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43"/>
            <p:cNvSpPr>
              <a:spLocks noChangeAspect="1"/>
            </p:cNvSpPr>
            <p:nvPr/>
          </p:nvSpPr>
          <p:spPr bwMode="auto">
            <a:xfrm flipH="1">
              <a:off x="1785095" y="4464571"/>
              <a:ext cx="200025" cy="598488"/>
            </a:xfrm>
            <a:custGeom>
              <a:avLst/>
              <a:gdLst>
                <a:gd name="T0" fmla="*/ 363 w 477"/>
                <a:gd name="T1" fmla="*/ 114 h 1051"/>
                <a:gd name="T2" fmla="*/ 227 w 477"/>
                <a:gd name="T3" fmla="*/ 23 h 1051"/>
                <a:gd name="T4" fmla="*/ 91 w 477"/>
                <a:gd name="T5" fmla="*/ 23 h 1051"/>
                <a:gd name="T6" fmla="*/ 0 w 477"/>
                <a:gd name="T7" fmla="*/ 159 h 1051"/>
                <a:gd name="T8" fmla="*/ 91 w 477"/>
                <a:gd name="T9" fmla="*/ 658 h 1051"/>
                <a:gd name="T10" fmla="*/ 408 w 477"/>
                <a:gd name="T11" fmla="*/ 1021 h 1051"/>
                <a:gd name="T12" fmla="*/ 454 w 477"/>
                <a:gd name="T13" fmla="*/ 840 h 1051"/>
                <a:gd name="T14" fmla="*/ 272 w 477"/>
                <a:gd name="T15" fmla="*/ 432 h 1051"/>
                <a:gd name="T16" fmla="*/ 363 w 477"/>
                <a:gd name="T17" fmla="*/ 341 h 1051"/>
                <a:gd name="T18" fmla="*/ 363 w 477"/>
                <a:gd name="T19" fmla="*/ 114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7" h="1051">
                  <a:moveTo>
                    <a:pt x="363" y="114"/>
                  </a:moveTo>
                  <a:cubicBezTo>
                    <a:pt x="340" y="61"/>
                    <a:pt x="272" y="38"/>
                    <a:pt x="227" y="23"/>
                  </a:cubicBezTo>
                  <a:cubicBezTo>
                    <a:pt x="182" y="8"/>
                    <a:pt x="129" y="0"/>
                    <a:pt x="91" y="23"/>
                  </a:cubicBezTo>
                  <a:cubicBezTo>
                    <a:pt x="53" y="46"/>
                    <a:pt x="0" y="53"/>
                    <a:pt x="0" y="159"/>
                  </a:cubicBezTo>
                  <a:cubicBezTo>
                    <a:pt x="0" y="265"/>
                    <a:pt x="23" y="514"/>
                    <a:pt x="91" y="658"/>
                  </a:cubicBezTo>
                  <a:cubicBezTo>
                    <a:pt x="159" y="802"/>
                    <a:pt x="348" y="991"/>
                    <a:pt x="408" y="1021"/>
                  </a:cubicBezTo>
                  <a:cubicBezTo>
                    <a:pt x="468" y="1051"/>
                    <a:pt x="477" y="938"/>
                    <a:pt x="454" y="840"/>
                  </a:cubicBezTo>
                  <a:cubicBezTo>
                    <a:pt x="431" y="742"/>
                    <a:pt x="287" y="515"/>
                    <a:pt x="272" y="432"/>
                  </a:cubicBezTo>
                  <a:cubicBezTo>
                    <a:pt x="257" y="349"/>
                    <a:pt x="348" y="394"/>
                    <a:pt x="363" y="341"/>
                  </a:cubicBezTo>
                  <a:cubicBezTo>
                    <a:pt x="378" y="288"/>
                    <a:pt x="386" y="167"/>
                    <a:pt x="363" y="11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 Box 244"/>
            <p:cNvSpPr txBox="1">
              <a:spLocks noChangeAspect="1" noChangeArrowheads="1"/>
            </p:cNvSpPr>
            <p:nvPr/>
          </p:nvSpPr>
          <p:spPr bwMode="auto">
            <a:xfrm>
              <a:off x="1426320" y="4678884"/>
              <a:ext cx="214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27" name="Text Box 245"/>
            <p:cNvSpPr txBox="1">
              <a:spLocks noChangeAspect="1" noChangeArrowheads="1"/>
            </p:cNvSpPr>
            <p:nvPr/>
          </p:nvSpPr>
          <p:spPr bwMode="auto">
            <a:xfrm>
              <a:off x="1426320" y="4750321"/>
              <a:ext cx="214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28" name="Text Box 246"/>
            <p:cNvSpPr txBox="1">
              <a:spLocks noChangeAspect="1" noChangeArrowheads="1"/>
            </p:cNvSpPr>
            <p:nvPr/>
          </p:nvSpPr>
          <p:spPr bwMode="auto">
            <a:xfrm>
              <a:off x="1426320" y="4823346"/>
              <a:ext cx="214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29" name="Text Box 247"/>
            <p:cNvSpPr txBox="1">
              <a:spLocks noChangeAspect="1" noChangeArrowheads="1"/>
            </p:cNvSpPr>
            <p:nvPr/>
          </p:nvSpPr>
          <p:spPr bwMode="auto">
            <a:xfrm>
              <a:off x="1426320" y="4894784"/>
              <a:ext cx="214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0" name="Text Box 248"/>
            <p:cNvSpPr txBox="1">
              <a:spLocks noChangeAspect="1" noChangeArrowheads="1"/>
            </p:cNvSpPr>
            <p:nvPr/>
          </p:nvSpPr>
          <p:spPr bwMode="auto">
            <a:xfrm>
              <a:off x="1889870" y="4883671"/>
              <a:ext cx="214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1" name="Text Box 249"/>
            <p:cNvSpPr txBox="1">
              <a:spLocks noChangeAspect="1" noChangeArrowheads="1"/>
            </p:cNvSpPr>
            <p:nvPr/>
          </p:nvSpPr>
          <p:spPr bwMode="auto">
            <a:xfrm>
              <a:off x="1889870" y="4807471"/>
              <a:ext cx="214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2" name="Text Box 250"/>
            <p:cNvSpPr txBox="1">
              <a:spLocks noChangeAspect="1" noChangeArrowheads="1"/>
            </p:cNvSpPr>
            <p:nvPr/>
          </p:nvSpPr>
          <p:spPr bwMode="auto">
            <a:xfrm>
              <a:off x="1889870" y="4731271"/>
              <a:ext cx="214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3" name="Text Box 251"/>
            <p:cNvSpPr txBox="1">
              <a:spLocks noChangeAspect="1" noChangeArrowheads="1"/>
            </p:cNvSpPr>
            <p:nvPr/>
          </p:nvSpPr>
          <p:spPr bwMode="auto">
            <a:xfrm>
              <a:off x="1889870" y="4655071"/>
              <a:ext cx="2143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4" name="Line 252"/>
            <p:cNvSpPr>
              <a:spLocks noChangeAspect="1" noChangeShapeType="1"/>
            </p:cNvSpPr>
            <p:nvPr/>
          </p:nvSpPr>
          <p:spPr bwMode="auto">
            <a:xfrm flipH="1">
              <a:off x="1537445" y="4496321"/>
              <a:ext cx="3175" cy="16986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53"/>
            <p:cNvSpPr>
              <a:spLocks noChangeAspect="1"/>
            </p:cNvSpPr>
            <p:nvPr/>
          </p:nvSpPr>
          <p:spPr bwMode="auto">
            <a:xfrm rot="521357">
              <a:off x="1402507" y="4415359"/>
              <a:ext cx="44450" cy="454025"/>
            </a:xfrm>
            <a:custGeom>
              <a:avLst/>
              <a:gdLst>
                <a:gd name="T0" fmla="*/ 180 w 210"/>
                <a:gd name="T1" fmla="*/ 1080 h 1080"/>
                <a:gd name="T2" fmla="*/ 0 w 210"/>
                <a:gd name="T3" fmla="*/ 900 h 1080"/>
                <a:gd name="T4" fmla="*/ 180 w 210"/>
                <a:gd name="T5" fmla="*/ 720 h 1080"/>
                <a:gd name="T6" fmla="*/ 180 w 210"/>
                <a:gd name="T7" fmla="*/ 540 h 1080"/>
                <a:gd name="T8" fmla="*/ 0 w 210"/>
                <a:gd name="T9" fmla="*/ 360 h 1080"/>
                <a:gd name="T10" fmla="*/ 180 w 210"/>
                <a:gd name="T11" fmla="*/ 180 h 1080"/>
                <a:gd name="T12" fmla="*/ 180 w 210"/>
                <a:gd name="T13" fmla="*/ 0 h 1080"/>
                <a:gd name="T14" fmla="*/ 180 w 210"/>
                <a:gd name="T15" fmla="*/ 1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1080">
                  <a:moveTo>
                    <a:pt x="180" y="1080"/>
                  </a:moveTo>
                  <a:cubicBezTo>
                    <a:pt x="90" y="1020"/>
                    <a:pt x="0" y="960"/>
                    <a:pt x="0" y="900"/>
                  </a:cubicBezTo>
                  <a:cubicBezTo>
                    <a:pt x="0" y="840"/>
                    <a:pt x="150" y="780"/>
                    <a:pt x="180" y="720"/>
                  </a:cubicBezTo>
                  <a:cubicBezTo>
                    <a:pt x="210" y="660"/>
                    <a:pt x="210" y="600"/>
                    <a:pt x="180" y="540"/>
                  </a:cubicBezTo>
                  <a:cubicBezTo>
                    <a:pt x="150" y="480"/>
                    <a:pt x="0" y="420"/>
                    <a:pt x="0" y="360"/>
                  </a:cubicBezTo>
                  <a:cubicBezTo>
                    <a:pt x="0" y="300"/>
                    <a:pt x="150" y="240"/>
                    <a:pt x="180" y="180"/>
                  </a:cubicBezTo>
                  <a:cubicBezTo>
                    <a:pt x="210" y="120"/>
                    <a:pt x="180" y="0"/>
                    <a:pt x="180" y="0"/>
                  </a:cubicBezTo>
                  <a:cubicBezTo>
                    <a:pt x="180" y="0"/>
                    <a:pt x="180" y="90"/>
                    <a:pt x="180" y="18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254"/>
            <p:cNvSpPr>
              <a:spLocks noChangeAspect="1" noChangeArrowheads="1"/>
            </p:cNvSpPr>
            <p:nvPr/>
          </p:nvSpPr>
          <p:spPr bwMode="auto">
            <a:xfrm rot="521357">
              <a:off x="1437432" y="4318521"/>
              <a:ext cx="109538" cy="1095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roup 255"/>
            <p:cNvGrpSpPr>
              <a:grpSpLocks noChangeAspect="1"/>
            </p:cNvGrpSpPr>
            <p:nvPr/>
          </p:nvGrpSpPr>
          <p:grpSpPr bwMode="auto">
            <a:xfrm rot="20033985" flipH="1">
              <a:off x="1534270" y="5055121"/>
              <a:ext cx="241300" cy="101600"/>
              <a:chOff x="2516" y="3793"/>
              <a:chExt cx="455" cy="181"/>
            </a:xfrm>
          </p:grpSpPr>
          <p:sp>
            <p:nvSpPr>
              <p:cNvPr id="54" name="Arc 256"/>
              <p:cNvSpPr>
                <a:spLocks noChangeAspect="1"/>
              </p:cNvSpPr>
              <p:nvPr/>
            </p:nvSpPr>
            <p:spPr bwMode="auto">
              <a:xfrm rot="438787" flipV="1">
                <a:off x="2563" y="3793"/>
                <a:ext cx="408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Line 257"/>
              <p:cNvSpPr>
                <a:spLocks noChangeAspect="1" noChangeShapeType="1"/>
              </p:cNvSpPr>
              <p:nvPr/>
            </p:nvSpPr>
            <p:spPr bwMode="auto">
              <a:xfrm flipH="1">
                <a:off x="2516" y="3953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" name="Freeform 258"/>
            <p:cNvSpPr>
              <a:spLocks noChangeAspect="1"/>
            </p:cNvSpPr>
            <p:nvPr/>
          </p:nvSpPr>
          <p:spPr bwMode="auto">
            <a:xfrm rot="21078643" flipH="1">
              <a:off x="2112120" y="4415359"/>
              <a:ext cx="42863" cy="454025"/>
            </a:xfrm>
            <a:custGeom>
              <a:avLst/>
              <a:gdLst>
                <a:gd name="T0" fmla="*/ 180 w 210"/>
                <a:gd name="T1" fmla="*/ 1080 h 1080"/>
                <a:gd name="T2" fmla="*/ 0 w 210"/>
                <a:gd name="T3" fmla="*/ 900 h 1080"/>
                <a:gd name="T4" fmla="*/ 180 w 210"/>
                <a:gd name="T5" fmla="*/ 720 h 1080"/>
                <a:gd name="T6" fmla="*/ 180 w 210"/>
                <a:gd name="T7" fmla="*/ 540 h 1080"/>
                <a:gd name="T8" fmla="*/ 0 w 210"/>
                <a:gd name="T9" fmla="*/ 360 h 1080"/>
                <a:gd name="T10" fmla="*/ 180 w 210"/>
                <a:gd name="T11" fmla="*/ 180 h 1080"/>
                <a:gd name="T12" fmla="*/ 180 w 210"/>
                <a:gd name="T13" fmla="*/ 0 h 1080"/>
                <a:gd name="T14" fmla="*/ 180 w 210"/>
                <a:gd name="T15" fmla="*/ 1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1080">
                  <a:moveTo>
                    <a:pt x="180" y="1080"/>
                  </a:moveTo>
                  <a:cubicBezTo>
                    <a:pt x="90" y="1020"/>
                    <a:pt x="0" y="960"/>
                    <a:pt x="0" y="900"/>
                  </a:cubicBezTo>
                  <a:cubicBezTo>
                    <a:pt x="0" y="840"/>
                    <a:pt x="150" y="780"/>
                    <a:pt x="180" y="720"/>
                  </a:cubicBezTo>
                  <a:cubicBezTo>
                    <a:pt x="210" y="660"/>
                    <a:pt x="210" y="600"/>
                    <a:pt x="180" y="540"/>
                  </a:cubicBezTo>
                  <a:cubicBezTo>
                    <a:pt x="150" y="480"/>
                    <a:pt x="0" y="420"/>
                    <a:pt x="0" y="360"/>
                  </a:cubicBezTo>
                  <a:cubicBezTo>
                    <a:pt x="0" y="300"/>
                    <a:pt x="150" y="240"/>
                    <a:pt x="180" y="180"/>
                  </a:cubicBezTo>
                  <a:cubicBezTo>
                    <a:pt x="210" y="120"/>
                    <a:pt x="180" y="0"/>
                    <a:pt x="180" y="0"/>
                  </a:cubicBezTo>
                  <a:cubicBezTo>
                    <a:pt x="180" y="0"/>
                    <a:pt x="180" y="90"/>
                    <a:pt x="180" y="18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259"/>
            <p:cNvSpPr>
              <a:spLocks noChangeAspect="1" noChangeArrowheads="1"/>
            </p:cNvSpPr>
            <p:nvPr/>
          </p:nvSpPr>
          <p:spPr bwMode="auto">
            <a:xfrm rot="21078643" flipH="1">
              <a:off x="2010520" y="4318521"/>
              <a:ext cx="109538" cy="1095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260"/>
            <p:cNvSpPr>
              <a:spLocks noChangeAspect="1" noChangeShapeType="1"/>
            </p:cNvSpPr>
            <p:nvPr/>
          </p:nvSpPr>
          <p:spPr bwMode="auto">
            <a:xfrm flipH="1">
              <a:off x="2031157" y="4489971"/>
              <a:ext cx="1588" cy="1714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1" name="Group 261"/>
            <p:cNvGrpSpPr>
              <a:grpSpLocks noChangeAspect="1"/>
            </p:cNvGrpSpPr>
            <p:nvPr/>
          </p:nvGrpSpPr>
          <p:grpSpPr bwMode="auto">
            <a:xfrm rot="1566015">
              <a:off x="1800970" y="5055121"/>
              <a:ext cx="241300" cy="101600"/>
              <a:chOff x="2516" y="3793"/>
              <a:chExt cx="455" cy="181"/>
            </a:xfrm>
          </p:grpSpPr>
          <p:sp>
            <p:nvSpPr>
              <p:cNvPr id="52" name="Arc 262"/>
              <p:cNvSpPr>
                <a:spLocks noChangeAspect="1"/>
              </p:cNvSpPr>
              <p:nvPr/>
            </p:nvSpPr>
            <p:spPr bwMode="auto">
              <a:xfrm rot="438787" flipV="1">
                <a:off x="2563" y="3793"/>
                <a:ext cx="408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Line 263"/>
              <p:cNvSpPr>
                <a:spLocks noChangeAspect="1" noChangeShapeType="1"/>
              </p:cNvSpPr>
              <p:nvPr/>
            </p:nvSpPr>
            <p:spPr bwMode="auto">
              <a:xfrm flipH="1">
                <a:off x="2516" y="3953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roup 264"/>
            <p:cNvGrpSpPr>
              <a:grpSpLocks noChangeAspect="1"/>
            </p:cNvGrpSpPr>
            <p:nvPr/>
          </p:nvGrpSpPr>
          <p:grpSpPr bwMode="auto">
            <a:xfrm>
              <a:off x="1454895" y="4331221"/>
              <a:ext cx="76200" cy="76200"/>
              <a:chOff x="4146" y="634"/>
              <a:chExt cx="90" cy="90"/>
            </a:xfrm>
          </p:grpSpPr>
          <p:sp>
            <p:nvSpPr>
              <p:cNvPr id="50" name="Line 265"/>
              <p:cNvSpPr>
                <a:spLocks noChangeAspect="1" noChangeShapeType="1"/>
              </p:cNvSpPr>
              <p:nvPr/>
            </p:nvSpPr>
            <p:spPr bwMode="auto">
              <a:xfrm rot="5400000">
                <a:off x="4146" y="679"/>
                <a:ext cx="9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266"/>
              <p:cNvSpPr>
                <a:spLocks noChangeAspect="1" noChangeShapeType="1"/>
              </p:cNvSpPr>
              <p:nvPr/>
            </p:nvSpPr>
            <p:spPr bwMode="auto">
              <a:xfrm>
                <a:off x="4146" y="680"/>
                <a:ext cx="9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Line 267"/>
            <p:cNvSpPr>
              <a:spLocks noChangeAspect="1" noChangeShapeType="1"/>
            </p:cNvSpPr>
            <p:nvPr/>
          </p:nvSpPr>
          <p:spPr bwMode="auto">
            <a:xfrm rot="5400000">
              <a:off x="1454895" y="4369321"/>
              <a:ext cx="7620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4" name="Group 268"/>
            <p:cNvGrpSpPr>
              <a:grpSpLocks noChangeAspect="1"/>
            </p:cNvGrpSpPr>
            <p:nvPr/>
          </p:nvGrpSpPr>
          <p:grpSpPr bwMode="auto">
            <a:xfrm>
              <a:off x="2027982" y="4331221"/>
              <a:ext cx="76200" cy="76200"/>
              <a:chOff x="4146" y="634"/>
              <a:chExt cx="90" cy="90"/>
            </a:xfrm>
          </p:grpSpPr>
          <p:sp>
            <p:nvSpPr>
              <p:cNvPr id="48" name="Line 269"/>
              <p:cNvSpPr>
                <a:spLocks noChangeAspect="1" noChangeShapeType="1"/>
              </p:cNvSpPr>
              <p:nvPr/>
            </p:nvSpPr>
            <p:spPr bwMode="auto">
              <a:xfrm rot="5400000">
                <a:off x="4146" y="679"/>
                <a:ext cx="9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Line 270"/>
              <p:cNvSpPr>
                <a:spLocks noChangeAspect="1" noChangeShapeType="1"/>
              </p:cNvSpPr>
              <p:nvPr/>
            </p:nvSpPr>
            <p:spPr bwMode="auto">
              <a:xfrm>
                <a:off x="4146" y="680"/>
                <a:ext cx="9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7" name="Grupp 276"/>
            <p:cNvGrpSpPr/>
            <p:nvPr/>
          </p:nvGrpSpPr>
          <p:grpSpPr>
            <a:xfrm>
              <a:off x="2555776" y="4534421"/>
              <a:ext cx="2220913" cy="485775"/>
              <a:chOff x="2423095" y="4534421"/>
              <a:chExt cx="2220913" cy="485775"/>
            </a:xfrm>
          </p:grpSpPr>
          <p:pic>
            <p:nvPicPr>
              <p:cNvPr id="11" name="Picture 189" descr="Arachidonyl amin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220"/>
              <a:stretch>
                <a:fillRect/>
              </a:stretch>
            </p:blipFill>
            <p:spPr bwMode="auto">
              <a:xfrm>
                <a:off x="2423095" y="4534421"/>
                <a:ext cx="2220913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271"/>
              <p:cNvSpPr txBox="1">
                <a:spLocks noChangeAspect="1" noChangeArrowheads="1"/>
              </p:cNvSpPr>
              <p:nvPr/>
            </p:nvSpPr>
            <p:spPr bwMode="auto">
              <a:xfrm>
                <a:off x="2646362" y="4764609"/>
                <a:ext cx="1925638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Arachidonyl</a:t>
                </a:r>
                <a:r>
                  <a:rPr kumimoji="0" lang="sv-SE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sv-SE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amine</a:t>
                </a:r>
                <a:endPara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Text Box 272"/>
              <p:cNvSpPr txBox="1">
                <a:spLocks noChangeAspect="1" noChangeArrowheads="1"/>
              </p:cNvSpPr>
              <p:nvPr/>
            </p:nvSpPr>
            <p:spPr bwMode="auto">
              <a:xfrm>
                <a:off x="2486050" y="4626496"/>
                <a:ext cx="28575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47" name="Rectangle 273"/>
              <p:cNvSpPr>
                <a:spLocks noChangeArrowheads="1"/>
              </p:cNvSpPr>
              <p:nvPr/>
            </p:nvSpPr>
            <p:spPr bwMode="auto">
              <a:xfrm>
                <a:off x="2555776" y="4691584"/>
                <a:ext cx="233363" cy="14446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05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39825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Modification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voltage</a:t>
            </a:r>
            <a:r>
              <a:rPr lang="sv-SE" dirty="0" smtClean="0"/>
              <a:t> sensor </a:t>
            </a:r>
            <a:r>
              <a:rPr lang="sv-SE" dirty="0" err="1" smtClean="0"/>
              <a:t>movement</a:t>
            </a:r>
            <a:r>
              <a:rPr lang="sv-SE" dirty="0" smtClean="0"/>
              <a:t> </a:t>
            </a:r>
            <a:r>
              <a:rPr lang="sv-SE" dirty="0" err="1" smtClean="0"/>
              <a:t>affects</a:t>
            </a:r>
            <a:r>
              <a:rPr lang="sv-SE" dirty="0" smtClean="0"/>
              <a:t> </a:t>
            </a:r>
            <a:r>
              <a:rPr lang="sv-SE" dirty="0" err="1" smtClean="0"/>
              <a:t>excitability</a:t>
            </a:r>
            <a:endParaRPr lang="sv-SE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70966"/>
              </p:ext>
            </p:extLst>
          </p:nvPr>
        </p:nvGraphicFramePr>
        <p:xfrm>
          <a:off x="611560" y="2649538"/>
          <a:ext cx="324802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Prism Project" r:id="rId4" imgW="3609951" imgH="3095387" progId="Prism4.Document">
                  <p:embed/>
                </p:oleObj>
              </mc:Choice>
              <mc:Fallback>
                <p:oleObj name="Prism Project" r:id="rId4" imgW="3609951" imgH="3095387" progId="Prism4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49538"/>
                        <a:ext cx="3248025" cy="278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p 15"/>
          <p:cNvGrpSpPr/>
          <p:nvPr/>
        </p:nvGrpSpPr>
        <p:grpSpPr>
          <a:xfrm>
            <a:off x="3665109" y="2636912"/>
            <a:ext cx="2923115" cy="2808312"/>
            <a:chOff x="4148163" y="4077295"/>
            <a:chExt cx="2923115" cy="2808312"/>
          </a:xfrm>
        </p:grpSpPr>
        <p:graphicFrame>
          <p:nvGraphicFramePr>
            <p:cNvPr id="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908624"/>
                </p:ext>
              </p:extLst>
            </p:nvPr>
          </p:nvGraphicFramePr>
          <p:xfrm>
            <a:off x="4148163" y="4099759"/>
            <a:ext cx="2923115" cy="2785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Prism Project" r:id="rId6" imgW="3247906" imgH="3095387" progId="Prism4.Document">
                    <p:embed/>
                  </p:oleObj>
                </mc:Choice>
                <mc:Fallback>
                  <p:oleObj name="Prism Project" r:id="rId6" imgW="3247906" imgH="3095387" progId="Prism4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163" y="4099759"/>
                          <a:ext cx="2923115" cy="27858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008526" y="4077295"/>
              <a:ext cx="14081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rPr>
                <a:t>V = 5 </a:t>
              </a:r>
              <a:r>
                <a:rPr kumimoji="0" lang="sv-SE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rPr>
                <a:t>mV</a:t>
              </a:r>
              <a:endPara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endParaRP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660232" y="6491287"/>
            <a:ext cx="2679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Börjesson et al., 2010, BJ</a:t>
            </a:r>
          </a:p>
        </p:txBody>
      </p:sp>
      <p:pic>
        <p:nvPicPr>
          <p:cNvPr id="11396" name="Picture 1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85" y="2420888"/>
            <a:ext cx="31146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3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Excitability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hippocampus</a:t>
            </a:r>
            <a:r>
              <a:rPr lang="sv-SE" dirty="0" smtClean="0"/>
              <a:t> CA1 neuron</a:t>
            </a:r>
            <a:endParaRPr lang="sv-SE" dirty="0"/>
          </a:p>
        </p:txBody>
      </p:sp>
      <p:pic>
        <p:nvPicPr>
          <p:cNvPr id="10242" name="Picture 2" descr="C:\Users\freel71\Desktop\Forskning\Artiklar\Manuskript\Manus, Lipoelectric Fransen-Tigerholm\Screen shot 2011-03-17 at 8.42.55 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r="11051"/>
          <a:stretch/>
        </p:blipFill>
        <p:spPr bwMode="auto">
          <a:xfrm>
            <a:off x="863527" y="814752"/>
            <a:ext cx="2700361" cy="60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021120" y="6453336"/>
            <a:ext cx="308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Tigerholm et al., in preparation</a:t>
            </a:r>
            <a:endParaRPr lang="sv-SE" dirty="0"/>
          </a:p>
        </p:txBody>
      </p:sp>
      <p:grpSp>
        <p:nvGrpSpPr>
          <p:cNvPr id="9" name="Grupp 92"/>
          <p:cNvGrpSpPr>
            <a:grpSpLocks/>
          </p:cNvGrpSpPr>
          <p:nvPr/>
        </p:nvGrpSpPr>
        <p:grpSpPr bwMode="auto">
          <a:xfrm>
            <a:off x="4499992" y="1857300"/>
            <a:ext cx="3498850" cy="2363788"/>
            <a:chOff x="4325266" y="3439424"/>
            <a:chExt cx="3497969" cy="236336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5652082" y="3629890"/>
              <a:ext cx="772918" cy="25395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>
              <a:off x="5652082" y="4301282"/>
              <a:ext cx="766570" cy="203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Bildobjekt 81" descr="input_3.eps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5266" y="3439424"/>
              <a:ext cx="1302230" cy="22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objekt 85" descr="input.eps"/>
            <p:cNvPicPr>
              <a:picLocks noChangeAspect="1"/>
            </p:cNvPicPr>
            <p:nvPr/>
          </p:nvPicPr>
          <p:blipFill>
            <a:blip r:embed="rId4"/>
            <a:srcRect l="12726" t="4160" r="59653" b="49925"/>
            <a:stretch>
              <a:fillRect/>
            </a:stretch>
          </p:blipFill>
          <p:spPr bwMode="auto">
            <a:xfrm>
              <a:off x="6549947" y="4588933"/>
              <a:ext cx="1273288" cy="121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514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0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Myeli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989138"/>
            <a:ext cx="33131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2931" name="Group 3"/>
          <p:cNvGrpSpPr>
            <a:grpSpLocks/>
          </p:cNvGrpSpPr>
          <p:nvPr/>
        </p:nvGrpSpPr>
        <p:grpSpPr bwMode="auto">
          <a:xfrm>
            <a:off x="457200" y="1828800"/>
            <a:ext cx="3657600" cy="4267200"/>
            <a:chOff x="0" y="1152"/>
            <a:chExt cx="2304" cy="2688"/>
          </a:xfrm>
        </p:grpSpPr>
        <p:sp>
          <p:nvSpPr>
            <p:cNvPr id="892932" name="Rectangle 4"/>
            <p:cNvSpPr>
              <a:spLocks noChangeArrowheads="1"/>
            </p:cNvSpPr>
            <p:nvPr/>
          </p:nvSpPr>
          <p:spPr bwMode="auto">
            <a:xfrm>
              <a:off x="0" y="2976"/>
              <a:ext cx="2304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92933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15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92934" name="Rectangle 6"/>
            <p:cNvSpPr>
              <a:spLocks noChangeArrowheads="1"/>
            </p:cNvSpPr>
            <p:nvPr/>
          </p:nvSpPr>
          <p:spPr bwMode="auto">
            <a:xfrm>
              <a:off x="1296" y="2016"/>
              <a:ext cx="96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92935" name="Rectangle 7"/>
            <p:cNvSpPr>
              <a:spLocks noChangeArrowheads="1"/>
            </p:cNvSpPr>
            <p:nvPr/>
          </p:nvSpPr>
          <p:spPr bwMode="auto">
            <a:xfrm>
              <a:off x="1632" y="1152"/>
              <a:ext cx="624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92936" name="Oval 8"/>
            <p:cNvSpPr>
              <a:spLocks noChangeArrowheads="1"/>
            </p:cNvSpPr>
            <p:nvPr/>
          </p:nvSpPr>
          <p:spPr bwMode="auto">
            <a:xfrm>
              <a:off x="1008" y="2208"/>
              <a:ext cx="624" cy="6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89293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sv-SE" sz="4000" dirty="0" smtClean="0"/>
              <a:t>Ion </a:t>
            </a:r>
            <a:r>
              <a:rPr lang="sv-SE" sz="4000" dirty="0" err="1" smtClean="0"/>
              <a:t>channels</a:t>
            </a:r>
            <a:r>
              <a:rPr lang="sv-SE" sz="4000" dirty="0" smtClean="0"/>
              <a:t> </a:t>
            </a:r>
            <a:r>
              <a:rPr lang="sv-SE" sz="4000" dirty="0" err="1" smtClean="0"/>
              <a:t>generate</a:t>
            </a:r>
            <a:r>
              <a:rPr lang="sv-SE" sz="4000" dirty="0" smtClean="0"/>
              <a:t> </a:t>
            </a:r>
            <a:r>
              <a:rPr lang="sv-SE" sz="4000" dirty="0" err="1" smtClean="0"/>
              <a:t>electrical</a:t>
            </a:r>
            <a:r>
              <a:rPr lang="sv-SE" sz="4000" dirty="0" smtClean="0"/>
              <a:t> </a:t>
            </a:r>
            <a:r>
              <a:rPr lang="sv-SE" sz="4000" dirty="0" err="1" smtClean="0"/>
              <a:t>impulses</a:t>
            </a:r>
            <a:endParaRPr lang="en-GB" sz="4000" dirty="0"/>
          </a:p>
        </p:txBody>
      </p:sp>
      <p:pic>
        <p:nvPicPr>
          <p:cNvPr id="892938" name="Picture 10" descr="actionp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16113"/>
            <a:ext cx="56388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2939" name="Picture 11" descr="a_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4495800"/>
            <a:ext cx="5038725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2940" name="Rectangle 12"/>
          <p:cNvSpPr>
            <a:spLocks noChangeArrowheads="1"/>
          </p:cNvSpPr>
          <p:nvPr/>
        </p:nvSpPr>
        <p:spPr bwMode="auto">
          <a:xfrm>
            <a:off x="4648200" y="19812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3333FF"/>
              </a:buClr>
              <a:buSzPct val="150000"/>
            </a:pPr>
            <a:r>
              <a:rPr lang="sv-SE" sz="2800" b="0">
                <a:cs typeface="Times New Roman" pitchFamily="18" charset="0"/>
              </a:rPr>
              <a:t>	</a:t>
            </a:r>
            <a:endParaRPr lang="en-GB" sz="2800" b="0"/>
          </a:p>
        </p:txBody>
      </p:sp>
    </p:spTree>
    <p:extLst>
      <p:ext uri="{BB962C8B-B14F-4D97-AF65-F5344CB8AC3E}">
        <p14:creationId xmlns:p14="http://schemas.microsoft.com/office/powerpoint/2010/main" val="8264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56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1" y="343694"/>
            <a:ext cx="8008797" cy="31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76" y="3789040"/>
            <a:ext cx="32385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Calculations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ion</a:t>
            </a:r>
            <a:r>
              <a:rPr lang="sv-SE" dirty="0" smtClean="0"/>
              <a:t> </a:t>
            </a:r>
            <a:r>
              <a:rPr lang="sv-SE" dirty="0" err="1" smtClean="0"/>
              <a:t>channel</a:t>
            </a:r>
            <a:r>
              <a:rPr lang="sv-SE" dirty="0" smtClean="0"/>
              <a:t> </a:t>
            </a:r>
            <a:r>
              <a:rPr lang="sv-SE" dirty="0" err="1" smtClean="0"/>
              <a:t>kinetics</a:t>
            </a:r>
            <a:r>
              <a:rPr lang="sv-SE" dirty="0" smtClean="0"/>
              <a:t> and action potentials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r="19495" b="11729"/>
          <a:stretch/>
        </p:blipFill>
        <p:spPr bwMode="auto">
          <a:xfrm>
            <a:off x="22747" y="2627905"/>
            <a:ext cx="3829173" cy="324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7" name="Grupp 176"/>
          <p:cNvGrpSpPr/>
          <p:nvPr/>
        </p:nvGrpSpPr>
        <p:grpSpPr>
          <a:xfrm>
            <a:off x="4283968" y="2404353"/>
            <a:ext cx="4521833" cy="1240671"/>
            <a:chOff x="4283968" y="1691516"/>
            <a:chExt cx="4521833" cy="1240671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34"/>
            <a:stretch/>
          </p:blipFill>
          <p:spPr bwMode="auto">
            <a:xfrm>
              <a:off x="4305656" y="2060848"/>
              <a:ext cx="4500145" cy="87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8" name="textruta 167"/>
            <p:cNvSpPr txBox="1"/>
            <p:nvPr/>
          </p:nvSpPr>
          <p:spPr>
            <a:xfrm>
              <a:off x="4283968" y="1691516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u="sng" dirty="0" smtClean="0"/>
                <a:t>K </a:t>
              </a:r>
              <a:r>
                <a:rPr lang="sv-SE" u="sng" dirty="0" err="1" smtClean="0"/>
                <a:t>channel</a:t>
              </a:r>
              <a:endParaRPr lang="sv-SE" u="sng" dirty="0"/>
            </a:p>
          </p:txBody>
        </p:sp>
      </p:grpSp>
      <p:grpSp>
        <p:nvGrpSpPr>
          <p:cNvPr id="176" name="Grupp 175"/>
          <p:cNvGrpSpPr/>
          <p:nvPr/>
        </p:nvGrpSpPr>
        <p:grpSpPr>
          <a:xfrm>
            <a:off x="4118156" y="3989176"/>
            <a:ext cx="7618232" cy="2608176"/>
            <a:chOff x="4118156" y="3275692"/>
            <a:chExt cx="7618232" cy="2608176"/>
          </a:xfrm>
        </p:grpSpPr>
        <p:grpSp>
          <p:nvGrpSpPr>
            <p:cNvPr id="170" name="Grupp 169"/>
            <p:cNvGrpSpPr/>
            <p:nvPr/>
          </p:nvGrpSpPr>
          <p:grpSpPr>
            <a:xfrm>
              <a:off x="4118156" y="3645024"/>
              <a:ext cx="7618232" cy="2238844"/>
              <a:chOff x="4118156" y="3854452"/>
              <a:chExt cx="7618232" cy="2238844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4284663" y="3854452"/>
                <a:ext cx="7451725" cy="941388"/>
                <a:chOff x="2699" y="2428"/>
                <a:chExt cx="4694" cy="593"/>
              </a:xfrm>
            </p:grpSpPr>
            <p:sp>
              <p:nvSpPr>
                <p:cNvPr id="1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699" y="2428"/>
                  <a:ext cx="2834" cy="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/>
                </a:p>
              </p:txBody>
            </p:sp>
            <p:sp>
              <p:nvSpPr>
                <p:cNvPr id="15" name="Rectangle 5"/>
                <p:cNvSpPr>
                  <a:spLocks noChangeArrowheads="1"/>
                </p:cNvSpPr>
                <p:nvPr/>
              </p:nvSpPr>
              <p:spPr bwMode="auto">
                <a:xfrm>
                  <a:off x="2699" y="2461"/>
                  <a:ext cx="346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Rectangle 6"/>
                <p:cNvSpPr>
                  <a:spLocks noChangeArrowheads="1"/>
                </p:cNvSpPr>
                <p:nvPr/>
              </p:nvSpPr>
              <p:spPr bwMode="auto">
                <a:xfrm>
                  <a:off x="2952" y="2461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4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ectangle 7"/>
                <p:cNvSpPr>
                  <a:spLocks noChangeArrowheads="1"/>
                </p:cNvSpPr>
                <p:nvPr/>
              </p:nvSpPr>
              <p:spPr bwMode="auto">
                <a:xfrm>
                  <a:off x="3038" y="2432"/>
                  <a:ext cx="178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a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>
                  <a:off x="3123" y="2515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9"/>
                <p:cNvSpPr>
                  <a:spLocks noChangeArrowheads="1"/>
                </p:cNvSpPr>
                <p:nvPr/>
              </p:nvSpPr>
              <p:spPr bwMode="auto">
                <a:xfrm>
                  <a:off x="3061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3236" y="2461"/>
                  <a:ext cx="431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3573" y="2461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3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Rectangle 12"/>
                <p:cNvSpPr>
                  <a:spLocks noChangeArrowheads="1"/>
                </p:cNvSpPr>
                <p:nvPr/>
              </p:nvSpPr>
              <p:spPr bwMode="auto">
                <a:xfrm>
                  <a:off x="3658" y="2432"/>
                  <a:ext cx="178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a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Rectangle 13"/>
                <p:cNvSpPr>
                  <a:spLocks noChangeArrowheads="1"/>
                </p:cNvSpPr>
                <p:nvPr/>
              </p:nvSpPr>
              <p:spPr bwMode="auto">
                <a:xfrm>
                  <a:off x="3746" y="2515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Rectangle 14"/>
                <p:cNvSpPr>
                  <a:spLocks noChangeArrowheads="1"/>
                </p:cNvSpPr>
                <p:nvPr/>
              </p:nvSpPr>
              <p:spPr bwMode="auto">
                <a:xfrm>
                  <a:off x="3802" y="2515"/>
                  <a:ext cx="46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4196" y="2461"/>
                  <a:ext cx="8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2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4282" y="2432"/>
                  <a:ext cx="178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a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4368" y="2515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Rectangle 18"/>
                <p:cNvSpPr>
                  <a:spLocks noChangeArrowheads="1"/>
                </p:cNvSpPr>
                <p:nvPr/>
              </p:nvSpPr>
              <p:spPr bwMode="auto">
                <a:xfrm>
                  <a:off x="4424" y="2515"/>
                  <a:ext cx="46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Rectangle 19"/>
                <p:cNvSpPr>
                  <a:spLocks noChangeArrowheads="1"/>
                </p:cNvSpPr>
                <p:nvPr/>
              </p:nvSpPr>
              <p:spPr bwMode="auto">
                <a:xfrm>
                  <a:off x="4817" y="2461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1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Rectangle 20"/>
                <p:cNvSpPr>
                  <a:spLocks noChangeArrowheads="1"/>
                </p:cNvSpPr>
                <p:nvPr/>
              </p:nvSpPr>
              <p:spPr bwMode="auto">
                <a:xfrm>
                  <a:off x="4903" y="2432"/>
                  <a:ext cx="178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a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Rectangle 21"/>
                <p:cNvSpPr>
                  <a:spLocks noChangeArrowheads="1"/>
                </p:cNvSpPr>
                <p:nvPr/>
              </p:nvSpPr>
              <p:spPr bwMode="auto">
                <a:xfrm>
                  <a:off x="4990" y="2515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Rectangle 22"/>
                <p:cNvSpPr>
                  <a:spLocks noChangeArrowheads="1"/>
                </p:cNvSpPr>
                <p:nvPr/>
              </p:nvSpPr>
              <p:spPr bwMode="auto">
                <a:xfrm>
                  <a:off x="5048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Rectangle 23"/>
                <p:cNvSpPr>
                  <a:spLocks noChangeArrowheads="1"/>
                </p:cNvSpPr>
                <p:nvPr/>
              </p:nvSpPr>
              <p:spPr bwMode="auto">
                <a:xfrm>
                  <a:off x="5751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Rectangle 24"/>
                <p:cNvSpPr>
                  <a:spLocks noChangeArrowheads="1"/>
                </p:cNvSpPr>
                <p:nvPr/>
              </p:nvSpPr>
              <p:spPr bwMode="auto">
                <a:xfrm>
                  <a:off x="6516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Rectangle 25"/>
                <p:cNvSpPr>
                  <a:spLocks noChangeArrowheads="1"/>
                </p:cNvSpPr>
                <p:nvPr/>
              </p:nvSpPr>
              <p:spPr bwMode="auto">
                <a:xfrm>
                  <a:off x="7278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Rectangle 26"/>
                <p:cNvSpPr>
                  <a:spLocks noChangeArrowheads="1"/>
                </p:cNvSpPr>
                <p:nvPr/>
              </p:nvSpPr>
              <p:spPr bwMode="auto">
                <a:xfrm>
                  <a:off x="2699" y="2645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C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Rectangle 27"/>
                <p:cNvSpPr>
                  <a:spLocks noChangeArrowheads="1"/>
                </p:cNvSpPr>
                <p:nvPr/>
              </p:nvSpPr>
              <p:spPr bwMode="auto">
                <a:xfrm>
                  <a:off x="2783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1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840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Rectangle 29"/>
                <p:cNvSpPr>
                  <a:spLocks noChangeArrowheads="1"/>
                </p:cNvSpPr>
                <p:nvPr/>
              </p:nvSpPr>
              <p:spPr bwMode="auto">
                <a:xfrm>
                  <a:off x="3008" y="2616"/>
                  <a:ext cx="237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«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4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Rectangle 31"/>
                <p:cNvSpPr>
                  <a:spLocks noChangeArrowheads="1"/>
                </p:cNvSpPr>
                <p:nvPr/>
              </p:nvSpPr>
              <p:spPr bwMode="auto">
                <a:xfrm>
                  <a:off x="3323" y="2645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C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Rectangle 32"/>
                <p:cNvSpPr>
                  <a:spLocks noChangeArrowheads="1"/>
                </p:cNvSpPr>
                <p:nvPr/>
              </p:nvSpPr>
              <p:spPr bwMode="auto">
                <a:xfrm>
                  <a:off x="3407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2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Rectangle 33"/>
                <p:cNvSpPr>
                  <a:spLocks noChangeArrowheads="1"/>
                </p:cNvSpPr>
                <p:nvPr/>
              </p:nvSpPr>
              <p:spPr bwMode="auto">
                <a:xfrm>
                  <a:off x="3463" y="2698"/>
                  <a:ext cx="2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Rectangle 34"/>
                <p:cNvSpPr>
                  <a:spLocks noChangeArrowheads="1"/>
                </p:cNvSpPr>
                <p:nvPr/>
              </p:nvSpPr>
              <p:spPr bwMode="auto">
                <a:xfrm>
                  <a:off x="3632" y="2616"/>
                  <a:ext cx="237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«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Rectangle 35"/>
                <p:cNvSpPr>
                  <a:spLocks noChangeArrowheads="1"/>
                </p:cNvSpPr>
                <p:nvPr/>
              </p:nvSpPr>
              <p:spPr bwMode="auto">
                <a:xfrm>
                  <a:off x="3778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Rectangle 36"/>
                <p:cNvSpPr>
                  <a:spLocks noChangeArrowheads="1"/>
                </p:cNvSpPr>
                <p:nvPr/>
              </p:nvSpPr>
              <p:spPr bwMode="auto">
                <a:xfrm>
                  <a:off x="3946" y="2645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C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Rectangle 37"/>
                <p:cNvSpPr>
                  <a:spLocks noChangeArrowheads="1"/>
                </p:cNvSpPr>
                <p:nvPr/>
              </p:nvSpPr>
              <p:spPr bwMode="auto">
                <a:xfrm>
                  <a:off x="4031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3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Rectangle 38"/>
                <p:cNvSpPr>
                  <a:spLocks noChangeArrowheads="1"/>
                </p:cNvSpPr>
                <p:nvPr/>
              </p:nvSpPr>
              <p:spPr bwMode="auto">
                <a:xfrm>
                  <a:off x="4088" y="2698"/>
                  <a:ext cx="2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>
                  <a:off x="4257" y="2616"/>
                  <a:ext cx="237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«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Rectangle 40"/>
                <p:cNvSpPr>
                  <a:spLocks noChangeArrowheads="1"/>
                </p:cNvSpPr>
                <p:nvPr/>
              </p:nvSpPr>
              <p:spPr bwMode="auto">
                <a:xfrm>
                  <a:off x="4403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41"/>
                <p:cNvSpPr>
                  <a:spLocks noChangeArrowheads="1"/>
                </p:cNvSpPr>
                <p:nvPr/>
              </p:nvSpPr>
              <p:spPr bwMode="auto">
                <a:xfrm>
                  <a:off x="4572" y="2645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C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Rectangle 42"/>
                <p:cNvSpPr>
                  <a:spLocks noChangeArrowheads="1"/>
                </p:cNvSpPr>
                <p:nvPr/>
              </p:nvSpPr>
              <p:spPr bwMode="auto">
                <a:xfrm>
                  <a:off x="4656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4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43"/>
                <p:cNvSpPr>
                  <a:spLocks noChangeArrowheads="1"/>
                </p:cNvSpPr>
                <p:nvPr/>
              </p:nvSpPr>
              <p:spPr bwMode="auto">
                <a:xfrm>
                  <a:off x="4712" y="2698"/>
                  <a:ext cx="2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Rectangle 44"/>
                <p:cNvSpPr>
                  <a:spLocks noChangeArrowheads="1"/>
                </p:cNvSpPr>
                <p:nvPr/>
              </p:nvSpPr>
              <p:spPr bwMode="auto">
                <a:xfrm>
                  <a:off x="4881" y="2616"/>
                  <a:ext cx="237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«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Rectangle 45"/>
                <p:cNvSpPr>
                  <a:spLocks noChangeArrowheads="1"/>
                </p:cNvSpPr>
                <p:nvPr/>
              </p:nvSpPr>
              <p:spPr bwMode="auto">
                <a:xfrm>
                  <a:off x="5027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Rectangle 46"/>
                <p:cNvSpPr>
                  <a:spLocks noChangeArrowheads="1"/>
                </p:cNvSpPr>
                <p:nvPr/>
              </p:nvSpPr>
              <p:spPr bwMode="auto">
                <a:xfrm>
                  <a:off x="5195" y="2645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O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Rectangle 47"/>
                <p:cNvSpPr>
                  <a:spLocks noChangeArrowheads="1"/>
                </p:cNvSpPr>
                <p:nvPr/>
              </p:nvSpPr>
              <p:spPr bwMode="auto">
                <a:xfrm>
                  <a:off x="5280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5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Rectangle 48"/>
                <p:cNvSpPr>
                  <a:spLocks noChangeArrowheads="1"/>
                </p:cNvSpPr>
                <p:nvPr/>
              </p:nvSpPr>
              <p:spPr bwMode="auto">
                <a:xfrm>
                  <a:off x="5337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Rectangle 49"/>
                <p:cNvSpPr>
                  <a:spLocks noChangeArrowheads="1"/>
                </p:cNvSpPr>
                <p:nvPr/>
              </p:nvSpPr>
              <p:spPr bwMode="auto">
                <a:xfrm>
                  <a:off x="5751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Rectangle 50"/>
                <p:cNvSpPr>
                  <a:spLocks noChangeArrowheads="1"/>
                </p:cNvSpPr>
                <p:nvPr/>
              </p:nvSpPr>
              <p:spPr bwMode="auto">
                <a:xfrm>
                  <a:off x="6516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Rectangle 51"/>
                <p:cNvSpPr>
                  <a:spLocks noChangeArrowheads="1"/>
                </p:cNvSpPr>
                <p:nvPr/>
              </p:nvSpPr>
              <p:spPr bwMode="auto">
                <a:xfrm>
                  <a:off x="2699" y="2828"/>
                  <a:ext cx="346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Rectangle 52"/>
                <p:cNvSpPr>
                  <a:spLocks noChangeArrowheads="1"/>
                </p:cNvSpPr>
                <p:nvPr/>
              </p:nvSpPr>
              <p:spPr bwMode="auto">
                <a:xfrm>
                  <a:off x="2952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1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Rectangle 53"/>
                <p:cNvSpPr>
                  <a:spLocks noChangeArrowheads="1"/>
                </p:cNvSpPr>
                <p:nvPr/>
              </p:nvSpPr>
              <p:spPr bwMode="auto">
                <a:xfrm>
                  <a:off x="3035" y="2799"/>
                  <a:ext cx="166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b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Rectangle 54"/>
                <p:cNvSpPr>
                  <a:spLocks noChangeArrowheads="1"/>
                </p:cNvSpPr>
                <p:nvPr/>
              </p:nvSpPr>
              <p:spPr bwMode="auto">
                <a:xfrm>
                  <a:off x="3115" y="2882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Rectangle 55"/>
                <p:cNvSpPr>
                  <a:spLocks noChangeArrowheads="1"/>
                </p:cNvSpPr>
                <p:nvPr/>
              </p:nvSpPr>
              <p:spPr bwMode="auto">
                <a:xfrm>
                  <a:off x="3171" y="2882"/>
                  <a:ext cx="52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Rectangle 56"/>
                <p:cNvSpPr>
                  <a:spLocks noChangeArrowheads="1"/>
                </p:cNvSpPr>
                <p:nvPr/>
              </p:nvSpPr>
              <p:spPr bwMode="auto">
                <a:xfrm>
                  <a:off x="3621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2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Rectangle 57"/>
                <p:cNvSpPr>
                  <a:spLocks noChangeArrowheads="1"/>
                </p:cNvSpPr>
                <p:nvPr/>
              </p:nvSpPr>
              <p:spPr bwMode="auto">
                <a:xfrm>
                  <a:off x="3703" y="2799"/>
                  <a:ext cx="166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b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Rectangle 58"/>
                <p:cNvSpPr>
                  <a:spLocks noChangeArrowheads="1"/>
                </p:cNvSpPr>
                <p:nvPr/>
              </p:nvSpPr>
              <p:spPr bwMode="auto">
                <a:xfrm>
                  <a:off x="3782" y="2882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Rectangle 59"/>
                <p:cNvSpPr>
                  <a:spLocks noChangeArrowheads="1"/>
                </p:cNvSpPr>
                <p:nvPr/>
              </p:nvSpPr>
              <p:spPr bwMode="auto">
                <a:xfrm>
                  <a:off x="3838" y="2882"/>
                  <a:ext cx="46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30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3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13" y="2799"/>
                  <a:ext cx="166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b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Rectangle 62"/>
                <p:cNvSpPr>
                  <a:spLocks noChangeArrowheads="1"/>
                </p:cNvSpPr>
                <p:nvPr/>
              </p:nvSpPr>
              <p:spPr bwMode="auto">
                <a:xfrm>
                  <a:off x="4393" y="2882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Rectangle 63"/>
                <p:cNvSpPr>
                  <a:spLocks noChangeArrowheads="1"/>
                </p:cNvSpPr>
                <p:nvPr/>
              </p:nvSpPr>
              <p:spPr bwMode="auto">
                <a:xfrm>
                  <a:off x="4449" y="2882"/>
                  <a:ext cx="46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Rectangle 64"/>
                <p:cNvSpPr>
                  <a:spLocks noChangeArrowheads="1"/>
                </p:cNvSpPr>
                <p:nvPr/>
              </p:nvSpPr>
              <p:spPr bwMode="auto">
                <a:xfrm>
                  <a:off x="4843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4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Rectangle 65"/>
                <p:cNvSpPr>
                  <a:spLocks noChangeArrowheads="1"/>
                </p:cNvSpPr>
                <p:nvPr/>
              </p:nvSpPr>
              <p:spPr bwMode="auto">
                <a:xfrm>
                  <a:off x="4926" y="2799"/>
                  <a:ext cx="166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b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Rectangle 66"/>
                <p:cNvSpPr>
                  <a:spLocks noChangeArrowheads="1"/>
                </p:cNvSpPr>
                <p:nvPr/>
              </p:nvSpPr>
              <p:spPr bwMode="auto">
                <a:xfrm>
                  <a:off x="5004" y="2882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Rectangle 67"/>
                <p:cNvSpPr>
                  <a:spLocks noChangeArrowheads="1"/>
                </p:cNvSpPr>
                <p:nvPr/>
              </p:nvSpPr>
              <p:spPr bwMode="auto">
                <a:xfrm>
                  <a:off x="5059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Rectangle 68"/>
                <p:cNvSpPr>
                  <a:spLocks noChangeArrowheads="1"/>
                </p:cNvSpPr>
                <p:nvPr/>
              </p:nvSpPr>
              <p:spPr bwMode="auto">
                <a:xfrm>
                  <a:off x="5751" y="2814"/>
                  <a:ext cx="94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Rectangle 69"/>
                <p:cNvSpPr>
                  <a:spLocks noChangeArrowheads="1"/>
                </p:cNvSpPr>
                <p:nvPr/>
              </p:nvSpPr>
              <p:spPr bwMode="auto">
                <a:xfrm>
                  <a:off x="6516" y="2814"/>
                  <a:ext cx="94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0" name="Group 4"/>
              <p:cNvGrpSpPr>
                <a:grpSpLocks noChangeAspect="1"/>
              </p:cNvGrpSpPr>
              <p:nvPr/>
            </p:nvGrpSpPr>
            <p:grpSpPr bwMode="auto">
              <a:xfrm>
                <a:off x="4283968" y="5151908"/>
                <a:ext cx="7451725" cy="941388"/>
                <a:chOff x="2699" y="2428"/>
                <a:chExt cx="4694" cy="593"/>
              </a:xfrm>
            </p:grpSpPr>
            <p:sp>
              <p:nvSpPr>
                <p:cNvPr id="8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699" y="2428"/>
                  <a:ext cx="2834" cy="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v-SE"/>
                </a:p>
              </p:txBody>
            </p:sp>
            <p:sp>
              <p:nvSpPr>
                <p:cNvPr id="82" name="Rectangle 5"/>
                <p:cNvSpPr>
                  <a:spLocks noChangeArrowheads="1"/>
                </p:cNvSpPr>
                <p:nvPr/>
              </p:nvSpPr>
              <p:spPr bwMode="auto">
                <a:xfrm>
                  <a:off x="2699" y="2461"/>
                  <a:ext cx="346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" name="Rectangle 6"/>
                <p:cNvSpPr>
                  <a:spLocks noChangeArrowheads="1"/>
                </p:cNvSpPr>
                <p:nvPr/>
              </p:nvSpPr>
              <p:spPr bwMode="auto">
                <a:xfrm>
                  <a:off x="2952" y="2461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4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" name="Rectangle 7"/>
                <p:cNvSpPr>
                  <a:spLocks noChangeArrowheads="1"/>
                </p:cNvSpPr>
                <p:nvPr/>
              </p:nvSpPr>
              <p:spPr bwMode="auto">
                <a:xfrm>
                  <a:off x="3038" y="2432"/>
                  <a:ext cx="178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a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" name="Rectangle 8"/>
                <p:cNvSpPr>
                  <a:spLocks noChangeArrowheads="1"/>
                </p:cNvSpPr>
                <p:nvPr/>
              </p:nvSpPr>
              <p:spPr bwMode="auto">
                <a:xfrm>
                  <a:off x="3123" y="2515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Rectangle 9"/>
                <p:cNvSpPr>
                  <a:spLocks noChangeArrowheads="1"/>
                </p:cNvSpPr>
                <p:nvPr/>
              </p:nvSpPr>
              <p:spPr bwMode="auto">
                <a:xfrm>
                  <a:off x="3061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Rectangle 10"/>
                <p:cNvSpPr>
                  <a:spLocks noChangeArrowheads="1"/>
                </p:cNvSpPr>
                <p:nvPr/>
              </p:nvSpPr>
              <p:spPr bwMode="auto">
                <a:xfrm>
                  <a:off x="3236" y="2461"/>
                  <a:ext cx="431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73" y="2461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3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Rectangle 12"/>
                <p:cNvSpPr>
                  <a:spLocks noChangeArrowheads="1"/>
                </p:cNvSpPr>
                <p:nvPr/>
              </p:nvSpPr>
              <p:spPr bwMode="auto">
                <a:xfrm>
                  <a:off x="3658" y="2432"/>
                  <a:ext cx="178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a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Rectangle 13"/>
                <p:cNvSpPr>
                  <a:spLocks noChangeArrowheads="1"/>
                </p:cNvSpPr>
                <p:nvPr/>
              </p:nvSpPr>
              <p:spPr bwMode="auto">
                <a:xfrm>
                  <a:off x="3746" y="2515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Rectangle 14"/>
                <p:cNvSpPr>
                  <a:spLocks noChangeArrowheads="1"/>
                </p:cNvSpPr>
                <p:nvPr/>
              </p:nvSpPr>
              <p:spPr bwMode="auto">
                <a:xfrm>
                  <a:off x="3802" y="2515"/>
                  <a:ext cx="46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Rectangle 15"/>
                <p:cNvSpPr>
                  <a:spLocks noChangeArrowheads="1"/>
                </p:cNvSpPr>
                <p:nvPr/>
              </p:nvSpPr>
              <p:spPr bwMode="auto">
                <a:xfrm>
                  <a:off x="4196" y="2461"/>
                  <a:ext cx="8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2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Rectangle 16"/>
                <p:cNvSpPr>
                  <a:spLocks noChangeArrowheads="1"/>
                </p:cNvSpPr>
                <p:nvPr/>
              </p:nvSpPr>
              <p:spPr bwMode="auto">
                <a:xfrm>
                  <a:off x="4282" y="2432"/>
                  <a:ext cx="178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a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Rectangle 17"/>
                <p:cNvSpPr>
                  <a:spLocks noChangeArrowheads="1"/>
                </p:cNvSpPr>
                <p:nvPr/>
              </p:nvSpPr>
              <p:spPr bwMode="auto">
                <a:xfrm>
                  <a:off x="4368" y="2515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Rectangle 18"/>
                <p:cNvSpPr>
                  <a:spLocks noChangeArrowheads="1"/>
                </p:cNvSpPr>
                <p:nvPr/>
              </p:nvSpPr>
              <p:spPr bwMode="auto">
                <a:xfrm>
                  <a:off x="4424" y="2515"/>
                  <a:ext cx="46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Rectangle 19"/>
                <p:cNvSpPr>
                  <a:spLocks noChangeArrowheads="1"/>
                </p:cNvSpPr>
                <p:nvPr/>
              </p:nvSpPr>
              <p:spPr bwMode="auto">
                <a:xfrm>
                  <a:off x="4817" y="2461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1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Rectangle 20"/>
                <p:cNvSpPr>
                  <a:spLocks noChangeArrowheads="1"/>
                </p:cNvSpPr>
                <p:nvPr/>
              </p:nvSpPr>
              <p:spPr bwMode="auto">
                <a:xfrm>
                  <a:off x="4903" y="2432"/>
                  <a:ext cx="178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a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/>
              </p:nvSpPr>
              <p:spPr bwMode="auto">
                <a:xfrm>
                  <a:off x="4990" y="2515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Rectangle 22"/>
                <p:cNvSpPr>
                  <a:spLocks noChangeArrowheads="1"/>
                </p:cNvSpPr>
                <p:nvPr/>
              </p:nvSpPr>
              <p:spPr bwMode="auto">
                <a:xfrm>
                  <a:off x="5048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Rectangle 23"/>
                <p:cNvSpPr>
                  <a:spLocks noChangeArrowheads="1"/>
                </p:cNvSpPr>
                <p:nvPr/>
              </p:nvSpPr>
              <p:spPr bwMode="auto">
                <a:xfrm>
                  <a:off x="5751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Rectangle 24"/>
                <p:cNvSpPr>
                  <a:spLocks noChangeArrowheads="1"/>
                </p:cNvSpPr>
                <p:nvPr/>
              </p:nvSpPr>
              <p:spPr bwMode="auto">
                <a:xfrm>
                  <a:off x="6516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Rectangle 25"/>
                <p:cNvSpPr>
                  <a:spLocks noChangeArrowheads="1"/>
                </p:cNvSpPr>
                <p:nvPr/>
              </p:nvSpPr>
              <p:spPr bwMode="auto">
                <a:xfrm>
                  <a:off x="7278" y="2515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Rectangle 26"/>
                <p:cNvSpPr>
                  <a:spLocks noChangeArrowheads="1"/>
                </p:cNvSpPr>
                <p:nvPr/>
              </p:nvSpPr>
              <p:spPr bwMode="auto">
                <a:xfrm>
                  <a:off x="2699" y="2645"/>
                  <a:ext cx="8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I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Rectangle 27"/>
                <p:cNvSpPr>
                  <a:spLocks noChangeArrowheads="1"/>
                </p:cNvSpPr>
                <p:nvPr/>
              </p:nvSpPr>
              <p:spPr bwMode="auto">
                <a:xfrm>
                  <a:off x="2783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1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Rectangle 28"/>
                <p:cNvSpPr>
                  <a:spLocks noChangeArrowheads="1"/>
                </p:cNvSpPr>
                <p:nvPr/>
              </p:nvSpPr>
              <p:spPr bwMode="auto">
                <a:xfrm>
                  <a:off x="2840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Rectangle 29"/>
                <p:cNvSpPr>
                  <a:spLocks noChangeArrowheads="1"/>
                </p:cNvSpPr>
                <p:nvPr/>
              </p:nvSpPr>
              <p:spPr bwMode="auto">
                <a:xfrm>
                  <a:off x="3008" y="2616"/>
                  <a:ext cx="237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«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4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Rectangle 31"/>
                <p:cNvSpPr>
                  <a:spLocks noChangeArrowheads="1"/>
                </p:cNvSpPr>
                <p:nvPr/>
              </p:nvSpPr>
              <p:spPr bwMode="auto">
                <a:xfrm>
                  <a:off x="3323" y="2645"/>
                  <a:ext cx="8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I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Rectangle 32"/>
                <p:cNvSpPr>
                  <a:spLocks noChangeArrowheads="1"/>
                </p:cNvSpPr>
                <p:nvPr/>
              </p:nvSpPr>
              <p:spPr bwMode="auto">
                <a:xfrm>
                  <a:off x="3407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2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Rectangle 33"/>
                <p:cNvSpPr>
                  <a:spLocks noChangeArrowheads="1"/>
                </p:cNvSpPr>
                <p:nvPr/>
              </p:nvSpPr>
              <p:spPr bwMode="auto">
                <a:xfrm>
                  <a:off x="3463" y="2698"/>
                  <a:ext cx="2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Rectangle 34"/>
                <p:cNvSpPr>
                  <a:spLocks noChangeArrowheads="1"/>
                </p:cNvSpPr>
                <p:nvPr/>
              </p:nvSpPr>
              <p:spPr bwMode="auto">
                <a:xfrm>
                  <a:off x="3632" y="2616"/>
                  <a:ext cx="237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«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Rectangle 35"/>
                <p:cNvSpPr>
                  <a:spLocks noChangeArrowheads="1"/>
                </p:cNvSpPr>
                <p:nvPr/>
              </p:nvSpPr>
              <p:spPr bwMode="auto">
                <a:xfrm>
                  <a:off x="3778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" name="Rectangle 36"/>
                <p:cNvSpPr>
                  <a:spLocks noChangeArrowheads="1"/>
                </p:cNvSpPr>
                <p:nvPr/>
              </p:nvSpPr>
              <p:spPr bwMode="auto">
                <a:xfrm>
                  <a:off x="3946" y="2645"/>
                  <a:ext cx="8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I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Rectangle 37"/>
                <p:cNvSpPr>
                  <a:spLocks noChangeArrowheads="1"/>
                </p:cNvSpPr>
                <p:nvPr/>
              </p:nvSpPr>
              <p:spPr bwMode="auto">
                <a:xfrm>
                  <a:off x="4031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3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" name="Rectangle 38"/>
                <p:cNvSpPr>
                  <a:spLocks noChangeArrowheads="1"/>
                </p:cNvSpPr>
                <p:nvPr/>
              </p:nvSpPr>
              <p:spPr bwMode="auto">
                <a:xfrm>
                  <a:off x="4088" y="2698"/>
                  <a:ext cx="2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" name="Rectangle 39"/>
                <p:cNvSpPr>
                  <a:spLocks noChangeArrowheads="1"/>
                </p:cNvSpPr>
                <p:nvPr/>
              </p:nvSpPr>
              <p:spPr bwMode="auto">
                <a:xfrm>
                  <a:off x="4257" y="2616"/>
                  <a:ext cx="237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«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Rectangle 40"/>
                <p:cNvSpPr>
                  <a:spLocks noChangeArrowheads="1"/>
                </p:cNvSpPr>
                <p:nvPr/>
              </p:nvSpPr>
              <p:spPr bwMode="auto">
                <a:xfrm>
                  <a:off x="4403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Rectangle 41"/>
                <p:cNvSpPr>
                  <a:spLocks noChangeArrowheads="1"/>
                </p:cNvSpPr>
                <p:nvPr/>
              </p:nvSpPr>
              <p:spPr bwMode="auto">
                <a:xfrm>
                  <a:off x="4572" y="2645"/>
                  <a:ext cx="8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I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Rectangle 42"/>
                <p:cNvSpPr>
                  <a:spLocks noChangeArrowheads="1"/>
                </p:cNvSpPr>
                <p:nvPr/>
              </p:nvSpPr>
              <p:spPr bwMode="auto">
                <a:xfrm>
                  <a:off x="4656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4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Rectangle 43"/>
                <p:cNvSpPr>
                  <a:spLocks noChangeArrowheads="1"/>
                </p:cNvSpPr>
                <p:nvPr/>
              </p:nvSpPr>
              <p:spPr bwMode="auto">
                <a:xfrm>
                  <a:off x="4712" y="2698"/>
                  <a:ext cx="2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Rectangle 44"/>
                <p:cNvSpPr>
                  <a:spLocks noChangeArrowheads="1"/>
                </p:cNvSpPr>
                <p:nvPr/>
              </p:nvSpPr>
              <p:spPr bwMode="auto">
                <a:xfrm>
                  <a:off x="4881" y="2616"/>
                  <a:ext cx="237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«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Rectangle 45"/>
                <p:cNvSpPr>
                  <a:spLocks noChangeArrowheads="1"/>
                </p:cNvSpPr>
                <p:nvPr/>
              </p:nvSpPr>
              <p:spPr bwMode="auto">
                <a:xfrm>
                  <a:off x="5027" y="2645"/>
                  <a:ext cx="259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Rectangle 46"/>
                <p:cNvSpPr>
                  <a:spLocks noChangeArrowheads="1"/>
                </p:cNvSpPr>
                <p:nvPr/>
              </p:nvSpPr>
              <p:spPr bwMode="auto">
                <a:xfrm>
                  <a:off x="5195" y="2645"/>
                  <a:ext cx="87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I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4" name="Rectangle 47"/>
                <p:cNvSpPr>
                  <a:spLocks noChangeArrowheads="1"/>
                </p:cNvSpPr>
                <p:nvPr/>
              </p:nvSpPr>
              <p:spPr bwMode="auto">
                <a:xfrm>
                  <a:off x="5280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5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" name="Rectangle 48"/>
                <p:cNvSpPr>
                  <a:spLocks noChangeArrowheads="1"/>
                </p:cNvSpPr>
                <p:nvPr/>
              </p:nvSpPr>
              <p:spPr bwMode="auto">
                <a:xfrm>
                  <a:off x="5337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Rectangle 49"/>
                <p:cNvSpPr>
                  <a:spLocks noChangeArrowheads="1"/>
                </p:cNvSpPr>
                <p:nvPr/>
              </p:nvSpPr>
              <p:spPr bwMode="auto">
                <a:xfrm>
                  <a:off x="5751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" name="Rectangle 50"/>
                <p:cNvSpPr>
                  <a:spLocks noChangeArrowheads="1"/>
                </p:cNvSpPr>
                <p:nvPr/>
              </p:nvSpPr>
              <p:spPr bwMode="auto">
                <a:xfrm>
                  <a:off x="6516" y="2698"/>
                  <a:ext cx="115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" name="Rectangle 51"/>
                <p:cNvSpPr>
                  <a:spLocks noChangeArrowheads="1"/>
                </p:cNvSpPr>
                <p:nvPr/>
              </p:nvSpPr>
              <p:spPr bwMode="auto">
                <a:xfrm>
                  <a:off x="2699" y="2828"/>
                  <a:ext cx="346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Rectangle 52"/>
                <p:cNvSpPr>
                  <a:spLocks noChangeArrowheads="1"/>
                </p:cNvSpPr>
                <p:nvPr/>
              </p:nvSpPr>
              <p:spPr bwMode="auto">
                <a:xfrm>
                  <a:off x="2952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1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Rectangle 53"/>
                <p:cNvSpPr>
                  <a:spLocks noChangeArrowheads="1"/>
                </p:cNvSpPr>
                <p:nvPr/>
              </p:nvSpPr>
              <p:spPr bwMode="auto">
                <a:xfrm>
                  <a:off x="3035" y="2799"/>
                  <a:ext cx="166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b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1" name="Rectangle 54"/>
                <p:cNvSpPr>
                  <a:spLocks noChangeArrowheads="1"/>
                </p:cNvSpPr>
                <p:nvPr/>
              </p:nvSpPr>
              <p:spPr bwMode="auto">
                <a:xfrm>
                  <a:off x="3115" y="2882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" name="Rectangle 55"/>
                <p:cNvSpPr>
                  <a:spLocks noChangeArrowheads="1"/>
                </p:cNvSpPr>
                <p:nvPr/>
              </p:nvSpPr>
              <p:spPr bwMode="auto">
                <a:xfrm>
                  <a:off x="3171" y="2882"/>
                  <a:ext cx="521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3" name="Rectangle 56"/>
                <p:cNvSpPr>
                  <a:spLocks noChangeArrowheads="1"/>
                </p:cNvSpPr>
                <p:nvPr/>
              </p:nvSpPr>
              <p:spPr bwMode="auto">
                <a:xfrm>
                  <a:off x="3621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2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" name="Rectangle 57"/>
                <p:cNvSpPr>
                  <a:spLocks noChangeArrowheads="1"/>
                </p:cNvSpPr>
                <p:nvPr/>
              </p:nvSpPr>
              <p:spPr bwMode="auto">
                <a:xfrm>
                  <a:off x="3703" y="2799"/>
                  <a:ext cx="166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b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Rectangle 58"/>
                <p:cNvSpPr>
                  <a:spLocks noChangeArrowheads="1"/>
                </p:cNvSpPr>
                <p:nvPr/>
              </p:nvSpPr>
              <p:spPr bwMode="auto">
                <a:xfrm>
                  <a:off x="3782" y="2882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6" name="Rectangle 59"/>
                <p:cNvSpPr>
                  <a:spLocks noChangeArrowheads="1"/>
                </p:cNvSpPr>
                <p:nvPr/>
              </p:nvSpPr>
              <p:spPr bwMode="auto">
                <a:xfrm>
                  <a:off x="3838" y="2882"/>
                  <a:ext cx="46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7" name="Rectangle 60"/>
                <p:cNvSpPr>
                  <a:spLocks noChangeArrowheads="1"/>
                </p:cNvSpPr>
                <p:nvPr/>
              </p:nvSpPr>
              <p:spPr bwMode="auto">
                <a:xfrm>
                  <a:off x="4230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3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8" name="Rectangle 61"/>
                <p:cNvSpPr>
                  <a:spLocks noChangeArrowheads="1"/>
                </p:cNvSpPr>
                <p:nvPr/>
              </p:nvSpPr>
              <p:spPr bwMode="auto">
                <a:xfrm>
                  <a:off x="4313" y="2799"/>
                  <a:ext cx="166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b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" name="Rectangle 62"/>
                <p:cNvSpPr>
                  <a:spLocks noChangeArrowheads="1"/>
                </p:cNvSpPr>
                <p:nvPr/>
              </p:nvSpPr>
              <p:spPr bwMode="auto">
                <a:xfrm>
                  <a:off x="4393" y="2882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0" name="Rectangle 63"/>
                <p:cNvSpPr>
                  <a:spLocks noChangeArrowheads="1"/>
                </p:cNvSpPr>
                <p:nvPr/>
              </p:nvSpPr>
              <p:spPr bwMode="auto">
                <a:xfrm>
                  <a:off x="4449" y="2882"/>
                  <a:ext cx="46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2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     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1" name="Rectangle 64"/>
                <p:cNvSpPr>
                  <a:spLocks noChangeArrowheads="1"/>
                </p:cNvSpPr>
                <p:nvPr/>
              </p:nvSpPr>
              <p:spPr bwMode="auto">
                <a:xfrm>
                  <a:off x="4843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4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2" name="Rectangle 65"/>
                <p:cNvSpPr>
                  <a:spLocks noChangeArrowheads="1"/>
                </p:cNvSpPr>
                <p:nvPr/>
              </p:nvSpPr>
              <p:spPr bwMode="auto">
                <a:xfrm>
                  <a:off x="4926" y="2799"/>
                  <a:ext cx="166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Symbol" pitchFamily="18" charset="2"/>
                      <a:cs typeface="Arial" pitchFamily="34" charset="0"/>
                    </a:rPr>
                    <a:t>b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" name="Rectangle 66"/>
                <p:cNvSpPr>
                  <a:spLocks noChangeArrowheads="1"/>
                </p:cNvSpPr>
                <p:nvPr/>
              </p:nvSpPr>
              <p:spPr bwMode="auto">
                <a:xfrm>
                  <a:off x="5004" y="2882"/>
                  <a:ext cx="59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sv-SE" sz="1200" dirty="0">
                      <a:solidFill>
                        <a:srgbClr val="000000"/>
                      </a:solidFill>
                      <a:latin typeface="Courier New" pitchFamily="49" charset="0"/>
                      <a:cs typeface="Arial" pitchFamily="34" charset="0"/>
                    </a:rPr>
                    <a:t>m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" name="Rectangle 67"/>
                <p:cNvSpPr>
                  <a:spLocks noChangeArrowheads="1"/>
                </p:cNvSpPr>
                <p:nvPr/>
              </p:nvSpPr>
              <p:spPr bwMode="auto">
                <a:xfrm>
                  <a:off x="5059" y="2828"/>
                  <a:ext cx="17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ourier New" pitchFamily="49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5" name="Rectangle 68"/>
                <p:cNvSpPr>
                  <a:spLocks noChangeArrowheads="1"/>
                </p:cNvSpPr>
                <p:nvPr/>
              </p:nvSpPr>
              <p:spPr bwMode="auto">
                <a:xfrm>
                  <a:off x="5751" y="2814"/>
                  <a:ext cx="94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6" name="Rectangle 69"/>
                <p:cNvSpPr>
                  <a:spLocks noChangeArrowheads="1"/>
                </p:cNvSpPr>
                <p:nvPr/>
              </p:nvSpPr>
              <p:spPr bwMode="auto">
                <a:xfrm>
                  <a:off x="6516" y="2814"/>
                  <a:ext cx="94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v-SE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1" name="Grupp 150"/>
              <p:cNvGrpSpPr/>
              <p:nvPr/>
            </p:nvGrpSpPr>
            <p:grpSpPr>
              <a:xfrm>
                <a:off x="4118156" y="4489452"/>
                <a:ext cx="616450" cy="984719"/>
                <a:chOff x="4118156" y="4489452"/>
                <a:chExt cx="616450" cy="984719"/>
              </a:xfrm>
            </p:grpSpPr>
            <p:cxnSp>
              <p:nvCxnSpPr>
                <p:cNvPr id="148" name="Rak pil 147"/>
                <p:cNvCxnSpPr/>
                <p:nvPr/>
              </p:nvCxnSpPr>
              <p:spPr>
                <a:xfrm>
                  <a:off x="4417318" y="4489452"/>
                  <a:ext cx="4763" cy="98471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textruta 148"/>
                <p:cNvSpPr txBox="1"/>
                <p:nvPr/>
              </p:nvSpPr>
              <p:spPr>
                <a:xfrm>
                  <a:off x="4355976" y="478786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β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  <p:sp>
              <p:nvSpPr>
                <p:cNvPr id="150" name="Rektangel 149"/>
                <p:cNvSpPr/>
                <p:nvPr/>
              </p:nvSpPr>
              <p:spPr>
                <a:xfrm>
                  <a:off x="4118156" y="4787860"/>
                  <a:ext cx="3818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α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</p:grpSp>
          <p:grpSp>
            <p:nvGrpSpPr>
              <p:cNvPr id="152" name="Grupp 151"/>
              <p:cNvGrpSpPr/>
              <p:nvPr/>
            </p:nvGrpSpPr>
            <p:grpSpPr>
              <a:xfrm>
                <a:off x="5076056" y="4509120"/>
                <a:ext cx="616450" cy="984719"/>
                <a:chOff x="4118156" y="4489452"/>
                <a:chExt cx="616450" cy="984719"/>
              </a:xfrm>
            </p:grpSpPr>
            <p:cxnSp>
              <p:nvCxnSpPr>
                <p:cNvPr id="153" name="Rak pil 152"/>
                <p:cNvCxnSpPr/>
                <p:nvPr/>
              </p:nvCxnSpPr>
              <p:spPr>
                <a:xfrm>
                  <a:off x="4417318" y="4489452"/>
                  <a:ext cx="4763" cy="98471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textruta 153"/>
                <p:cNvSpPr txBox="1"/>
                <p:nvPr/>
              </p:nvSpPr>
              <p:spPr>
                <a:xfrm>
                  <a:off x="4355976" y="478786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β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  <p:sp>
              <p:nvSpPr>
                <p:cNvPr id="155" name="Rektangel 154"/>
                <p:cNvSpPr/>
                <p:nvPr/>
              </p:nvSpPr>
              <p:spPr>
                <a:xfrm>
                  <a:off x="4118156" y="4787860"/>
                  <a:ext cx="3818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α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</p:grpSp>
          <p:grpSp>
            <p:nvGrpSpPr>
              <p:cNvPr id="156" name="Grupp 155"/>
              <p:cNvGrpSpPr/>
              <p:nvPr/>
            </p:nvGrpSpPr>
            <p:grpSpPr>
              <a:xfrm>
                <a:off x="6043782" y="4509120"/>
                <a:ext cx="616450" cy="984719"/>
                <a:chOff x="4118156" y="4489452"/>
                <a:chExt cx="616450" cy="984719"/>
              </a:xfrm>
            </p:grpSpPr>
            <p:cxnSp>
              <p:nvCxnSpPr>
                <p:cNvPr id="157" name="Rak pil 156"/>
                <p:cNvCxnSpPr/>
                <p:nvPr/>
              </p:nvCxnSpPr>
              <p:spPr>
                <a:xfrm>
                  <a:off x="4417318" y="4489452"/>
                  <a:ext cx="4763" cy="98471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textruta 157"/>
                <p:cNvSpPr txBox="1"/>
                <p:nvPr/>
              </p:nvSpPr>
              <p:spPr>
                <a:xfrm>
                  <a:off x="4355976" y="478786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β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  <p:sp>
              <p:nvSpPr>
                <p:cNvPr id="159" name="Rektangel 158"/>
                <p:cNvSpPr/>
                <p:nvPr/>
              </p:nvSpPr>
              <p:spPr>
                <a:xfrm>
                  <a:off x="4118156" y="4787860"/>
                  <a:ext cx="3818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α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</p:grpSp>
          <p:grpSp>
            <p:nvGrpSpPr>
              <p:cNvPr id="160" name="Grupp 159"/>
              <p:cNvGrpSpPr/>
              <p:nvPr/>
            </p:nvGrpSpPr>
            <p:grpSpPr>
              <a:xfrm>
                <a:off x="7051894" y="4509120"/>
                <a:ext cx="616450" cy="984719"/>
                <a:chOff x="4118156" y="4489452"/>
                <a:chExt cx="616450" cy="984719"/>
              </a:xfrm>
            </p:grpSpPr>
            <p:cxnSp>
              <p:nvCxnSpPr>
                <p:cNvPr id="161" name="Rak pil 160"/>
                <p:cNvCxnSpPr/>
                <p:nvPr/>
              </p:nvCxnSpPr>
              <p:spPr>
                <a:xfrm>
                  <a:off x="4417318" y="4489452"/>
                  <a:ext cx="4763" cy="98471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ruta 161"/>
                <p:cNvSpPr txBox="1"/>
                <p:nvPr/>
              </p:nvSpPr>
              <p:spPr>
                <a:xfrm>
                  <a:off x="4355976" y="478786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β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  <p:sp>
              <p:nvSpPr>
                <p:cNvPr id="163" name="Rektangel 162"/>
                <p:cNvSpPr/>
                <p:nvPr/>
              </p:nvSpPr>
              <p:spPr>
                <a:xfrm>
                  <a:off x="4118156" y="4787860"/>
                  <a:ext cx="3818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α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</p:grpSp>
          <p:grpSp>
            <p:nvGrpSpPr>
              <p:cNvPr id="164" name="Grupp 163"/>
              <p:cNvGrpSpPr/>
              <p:nvPr/>
            </p:nvGrpSpPr>
            <p:grpSpPr>
              <a:xfrm>
                <a:off x="8028384" y="4509120"/>
                <a:ext cx="616450" cy="984719"/>
                <a:chOff x="4118156" y="4489452"/>
                <a:chExt cx="616450" cy="984719"/>
              </a:xfrm>
            </p:grpSpPr>
            <p:cxnSp>
              <p:nvCxnSpPr>
                <p:cNvPr id="165" name="Rak pil 164"/>
                <p:cNvCxnSpPr/>
                <p:nvPr/>
              </p:nvCxnSpPr>
              <p:spPr>
                <a:xfrm>
                  <a:off x="4417318" y="4489452"/>
                  <a:ext cx="4763" cy="98471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textruta 165"/>
                <p:cNvSpPr txBox="1"/>
                <p:nvPr/>
              </p:nvSpPr>
              <p:spPr>
                <a:xfrm>
                  <a:off x="4355976" y="478786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β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  <p:sp>
              <p:nvSpPr>
                <p:cNvPr id="167" name="Rektangel 166"/>
                <p:cNvSpPr/>
                <p:nvPr/>
              </p:nvSpPr>
              <p:spPr>
                <a:xfrm>
                  <a:off x="4118156" y="4787860"/>
                  <a:ext cx="3818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 smtClean="0">
                      <a:latin typeface="Times New Roman"/>
                      <a:cs typeface="Times New Roman"/>
                    </a:rPr>
                    <a:t>α</a:t>
                  </a:r>
                  <a:r>
                    <a:rPr lang="sv-SE" baseline="-25000" dirty="0" smtClean="0">
                      <a:latin typeface="Times New Roman"/>
                      <a:cs typeface="Times New Roman"/>
                    </a:rPr>
                    <a:t>h</a:t>
                  </a:r>
                  <a:endParaRPr lang="sv-SE" baseline="-25000" dirty="0"/>
                </a:p>
              </p:txBody>
            </p:sp>
          </p:grpSp>
        </p:grpSp>
        <p:sp>
          <p:nvSpPr>
            <p:cNvPr id="169" name="textruta 168"/>
            <p:cNvSpPr txBox="1"/>
            <p:nvPr/>
          </p:nvSpPr>
          <p:spPr>
            <a:xfrm>
              <a:off x="4283968" y="3275692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u="sng" dirty="0" smtClean="0"/>
                <a:t>Na </a:t>
              </a:r>
              <a:r>
                <a:rPr lang="sv-SE" u="sng" dirty="0" err="1" smtClean="0"/>
                <a:t>channel</a:t>
              </a:r>
              <a:endParaRPr lang="sv-SE" u="sng" dirty="0"/>
            </a:p>
          </p:txBody>
        </p:sp>
      </p:grpSp>
      <p:grpSp>
        <p:nvGrpSpPr>
          <p:cNvPr id="178" name="Grupp 177"/>
          <p:cNvGrpSpPr/>
          <p:nvPr/>
        </p:nvGrpSpPr>
        <p:grpSpPr>
          <a:xfrm>
            <a:off x="4283968" y="1722294"/>
            <a:ext cx="4267476" cy="369332"/>
            <a:chOff x="4283968" y="1722294"/>
            <a:chExt cx="4267476" cy="369332"/>
          </a:xfrm>
        </p:grpSpPr>
        <p:sp>
          <p:nvSpPr>
            <p:cNvPr id="172" name="textruta 171"/>
            <p:cNvSpPr txBox="1"/>
            <p:nvPr/>
          </p:nvSpPr>
          <p:spPr>
            <a:xfrm>
              <a:off x="4283968" y="1722294"/>
              <a:ext cx="1407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u="sng" dirty="0" err="1" smtClean="0"/>
                <a:t>Leak</a:t>
              </a:r>
              <a:r>
                <a:rPr lang="sv-SE" u="sng" dirty="0" smtClean="0"/>
                <a:t> </a:t>
              </a:r>
              <a:r>
                <a:rPr lang="sv-SE" u="sng" dirty="0" err="1" smtClean="0"/>
                <a:t>channel</a:t>
              </a:r>
              <a:endParaRPr lang="sv-SE" u="sng" dirty="0"/>
            </a:p>
          </p:txBody>
        </p:sp>
        <p:sp>
          <p:nvSpPr>
            <p:cNvPr id="173" name="textruta 172"/>
            <p:cNvSpPr txBox="1"/>
            <p:nvPr/>
          </p:nvSpPr>
          <p:spPr>
            <a:xfrm>
              <a:off x="8219302" y="1722294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sv-S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" name="textruta 173"/>
          <p:cNvSpPr txBox="1"/>
          <p:nvPr/>
        </p:nvSpPr>
        <p:spPr>
          <a:xfrm>
            <a:off x="1187624" y="1700808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 err="1" smtClean="0"/>
              <a:t>Equivalent</a:t>
            </a:r>
            <a:r>
              <a:rPr lang="sv-SE" u="sng" dirty="0" smtClean="0"/>
              <a:t> </a:t>
            </a:r>
            <a:r>
              <a:rPr lang="sv-SE" u="sng" dirty="0" err="1" smtClean="0"/>
              <a:t>circuit</a:t>
            </a:r>
            <a:endParaRPr lang="sv-SE" u="sng" dirty="0"/>
          </a:p>
        </p:txBody>
      </p:sp>
    </p:spTree>
    <p:extLst>
      <p:ext uri="{BB962C8B-B14F-4D97-AF65-F5344CB8AC3E}">
        <p14:creationId xmlns:p14="http://schemas.microsoft.com/office/powerpoint/2010/main" val="10059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/>
              <a:t>The </a:t>
            </a:r>
            <a:r>
              <a:rPr lang="sv-SE" sz="3600" dirty="0" err="1" smtClean="0"/>
              <a:t>physical</a:t>
            </a:r>
            <a:r>
              <a:rPr lang="sv-SE" sz="3600" dirty="0" smtClean="0"/>
              <a:t> interpretation </a:t>
            </a:r>
            <a:r>
              <a:rPr lang="sv-SE" sz="3600" dirty="0" err="1" smtClean="0"/>
              <a:t>of</a:t>
            </a:r>
            <a:r>
              <a:rPr lang="sv-SE" sz="3600" dirty="0" smtClean="0"/>
              <a:t> </a:t>
            </a:r>
            <a:r>
              <a:rPr lang="sv-SE" sz="3600" dirty="0" err="1" smtClean="0"/>
              <a:t>transitions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2800" dirty="0" smtClean="0"/>
              <a:t>(</a:t>
            </a:r>
            <a:r>
              <a:rPr lang="sv-SE" sz="2800" dirty="0" err="1" smtClean="0"/>
              <a:t>Eyring</a:t>
            </a:r>
            <a:r>
              <a:rPr lang="sv-SE" sz="2800" dirty="0" smtClean="0"/>
              <a:t> rate </a:t>
            </a:r>
            <a:r>
              <a:rPr lang="sv-SE" sz="2800" dirty="0" err="1" smtClean="0"/>
              <a:t>theory</a:t>
            </a:r>
            <a:r>
              <a:rPr lang="sv-SE" sz="2800" dirty="0" smtClean="0"/>
              <a:t> or </a:t>
            </a:r>
            <a:r>
              <a:rPr lang="sv-SE" sz="2800" dirty="0" err="1" smtClean="0"/>
              <a:t>transition-state</a:t>
            </a:r>
            <a:r>
              <a:rPr lang="sv-SE" sz="2800" dirty="0" smtClean="0"/>
              <a:t> </a:t>
            </a:r>
            <a:r>
              <a:rPr lang="sv-SE" sz="2800" dirty="0" err="1" smtClean="0"/>
              <a:t>theory</a:t>
            </a:r>
            <a:r>
              <a:rPr lang="sv-SE" sz="2800" dirty="0" smtClean="0"/>
              <a:t>)</a:t>
            </a:r>
            <a:endParaRPr lang="sv-SE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06190" y="1772816"/>
            <a:ext cx="8358685" cy="192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ak pil 3"/>
          <p:cNvCxnSpPr/>
          <p:nvPr/>
        </p:nvCxnSpPr>
        <p:spPr>
          <a:xfrm>
            <a:off x="2555776" y="2132856"/>
            <a:ext cx="21297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 5"/>
          <p:cNvCxnSpPr/>
          <p:nvPr/>
        </p:nvCxnSpPr>
        <p:spPr>
          <a:xfrm flipH="1">
            <a:off x="2555776" y="2204864"/>
            <a:ext cx="21297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071664"/>
            <a:ext cx="10014868" cy="5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 8"/>
          <p:cNvGrpSpPr/>
          <p:nvPr/>
        </p:nvGrpSpPr>
        <p:grpSpPr>
          <a:xfrm>
            <a:off x="2195736" y="3933056"/>
            <a:ext cx="2586980" cy="1965716"/>
            <a:chOff x="2195736" y="3933056"/>
            <a:chExt cx="2586980" cy="196571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933056"/>
              <a:ext cx="2370956" cy="1965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4283968" y="4427820"/>
              <a:ext cx="471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 smtClean="0"/>
                <a:t>k</a:t>
              </a:r>
              <a:r>
                <a:rPr lang="sv-SE" baseline="-25000" dirty="0" err="1" smtClean="0"/>
                <a:t>CO</a:t>
              </a:r>
              <a:endParaRPr lang="sv-SE" baseline="-25000" dirty="0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2195736" y="4293096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 smtClean="0"/>
                <a:t>k</a:t>
              </a:r>
              <a:r>
                <a:rPr lang="sv-SE" baseline="-25000" dirty="0" err="1" smtClean="0"/>
                <a:t>OC</a:t>
              </a:r>
              <a:endParaRPr lang="sv-SE" baseline="-25000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3923928" y="4477762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56" y="4589189"/>
              <a:ext cx="165100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86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Action potential </a:t>
            </a:r>
            <a:r>
              <a:rPr lang="sv-SE" dirty="0" err="1" smtClean="0"/>
              <a:t>algorithm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 bwMode="auto">
          <a:xfrm>
            <a:off x="917348" y="1700808"/>
            <a:ext cx="654072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ihandsfigur 7"/>
          <p:cNvSpPr/>
          <p:nvPr/>
        </p:nvSpPr>
        <p:spPr>
          <a:xfrm>
            <a:off x="391789" y="2364377"/>
            <a:ext cx="679365" cy="3892732"/>
          </a:xfrm>
          <a:custGeom>
            <a:avLst/>
            <a:gdLst>
              <a:gd name="connsiteX0" fmla="*/ 640177 w 679365"/>
              <a:gd name="connsiteY0" fmla="*/ 3892732 h 3892732"/>
              <a:gd name="connsiteX1" fmla="*/ 97 w 679365"/>
              <a:gd name="connsiteY1" fmla="*/ 1724297 h 3892732"/>
              <a:gd name="connsiteX2" fmla="*/ 679365 w 679365"/>
              <a:gd name="connsiteY2" fmla="*/ 0 h 3892732"/>
              <a:gd name="connsiteX3" fmla="*/ 679365 w 679365"/>
              <a:gd name="connsiteY3" fmla="*/ 0 h 389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365" h="3892732">
                <a:moveTo>
                  <a:pt x="640177" y="3892732"/>
                </a:moveTo>
                <a:cubicBezTo>
                  <a:pt x="316871" y="3132909"/>
                  <a:pt x="-6434" y="2373086"/>
                  <a:pt x="97" y="1724297"/>
                </a:cubicBezTo>
                <a:cubicBezTo>
                  <a:pt x="6628" y="1075508"/>
                  <a:pt x="679365" y="0"/>
                  <a:pt x="679365" y="0"/>
                </a:cubicBezTo>
                <a:lnTo>
                  <a:pt x="679365" y="0"/>
                </a:lnTo>
              </a:path>
            </a:pathLst>
          </a:cu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pil 5"/>
          <p:cNvCxnSpPr/>
          <p:nvPr/>
        </p:nvCxnSpPr>
        <p:spPr>
          <a:xfrm flipH="1">
            <a:off x="3131840" y="1916832"/>
            <a:ext cx="144016" cy="44754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>
            <a:off x="1691680" y="2564904"/>
            <a:ext cx="360040" cy="64807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>
            <a:off x="1619672" y="2708920"/>
            <a:ext cx="1368152" cy="50405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>
            <a:off x="1619672" y="3356992"/>
            <a:ext cx="288032" cy="43204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>
            <a:off x="1547664" y="3933056"/>
            <a:ext cx="432048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>
            <a:off x="1619672" y="4581128"/>
            <a:ext cx="36004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>
            <a:off x="1691680" y="5157192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>
            <a:off x="1691680" y="5733256"/>
            <a:ext cx="612068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>
            <a:off x="1799692" y="5949280"/>
            <a:ext cx="504056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>
            <a:off x="1619672" y="2564904"/>
            <a:ext cx="684076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>
            <a:off x="1547664" y="2708920"/>
            <a:ext cx="1800200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Calculation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action potentials in 1952</a:t>
            </a:r>
            <a:endParaRPr lang="sv-S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r="9404"/>
          <a:stretch/>
        </p:blipFill>
        <p:spPr bwMode="auto">
          <a:xfrm>
            <a:off x="1906526" y="1844824"/>
            <a:ext cx="4511557" cy="372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8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General </a:t>
            </a:r>
            <a:r>
              <a:rPr lang="sv-SE" dirty="0" err="1" smtClean="0"/>
              <a:t>goals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D</a:t>
            </a:r>
            <a:r>
              <a:rPr lang="sv-SE" sz="2800" dirty="0" err="1" smtClean="0"/>
              <a:t>escribe</a:t>
            </a:r>
            <a:r>
              <a:rPr lang="sv-SE" sz="2800" dirty="0" smtClean="0"/>
              <a:t> </a:t>
            </a:r>
            <a:r>
              <a:rPr lang="sv-SE" sz="2800" dirty="0" err="1" smtClean="0"/>
              <a:t>ion</a:t>
            </a:r>
            <a:r>
              <a:rPr lang="sv-SE" sz="2800" dirty="0" smtClean="0"/>
              <a:t> </a:t>
            </a:r>
            <a:r>
              <a:rPr lang="sv-SE" sz="2800" dirty="0" err="1" smtClean="0"/>
              <a:t>channel</a:t>
            </a:r>
            <a:r>
              <a:rPr lang="sv-SE" sz="2800" dirty="0" smtClean="0"/>
              <a:t> </a:t>
            </a:r>
            <a:r>
              <a:rPr lang="sv-SE" sz="2800" dirty="0" err="1" smtClean="0"/>
              <a:t>kinetics</a:t>
            </a:r>
            <a:r>
              <a:rPr lang="sv-SE" sz="2800" dirty="0" smtClean="0"/>
              <a:t> </a:t>
            </a: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 smtClean="0"/>
              <a:t>physically</a:t>
            </a:r>
            <a:r>
              <a:rPr lang="sv-SE" sz="2800" dirty="0" smtClean="0"/>
              <a:t> sound and </a:t>
            </a:r>
            <a:r>
              <a:rPr lang="sv-SE" sz="2800" dirty="0" err="1" smtClean="0"/>
              <a:t>molecularly</a:t>
            </a:r>
            <a:r>
              <a:rPr lang="sv-SE" sz="2800" dirty="0" smtClean="0"/>
              <a:t> </a:t>
            </a:r>
            <a:r>
              <a:rPr lang="sv-SE" sz="2800" dirty="0" err="1" smtClean="0"/>
              <a:t>meaningful</a:t>
            </a:r>
            <a:r>
              <a:rPr lang="sv-SE" sz="2800" dirty="0" smtClean="0"/>
              <a:t> </a:t>
            </a:r>
            <a:r>
              <a:rPr lang="sv-SE" sz="2800" dirty="0" err="1" smtClean="0"/>
              <a:t>equations</a:t>
            </a:r>
            <a:endParaRPr lang="sv-SE" sz="2800" dirty="0" smtClean="0"/>
          </a:p>
          <a:p>
            <a:endParaRPr lang="sv-SE" sz="2800" dirty="0" smtClean="0"/>
          </a:p>
          <a:p>
            <a:r>
              <a:rPr lang="sv-SE" sz="2800" dirty="0" err="1" smtClean="0"/>
              <a:t>Use</a:t>
            </a:r>
            <a:r>
              <a:rPr lang="sv-SE" sz="2800" dirty="0" smtClean="0"/>
              <a:t> the </a:t>
            </a:r>
            <a:r>
              <a:rPr lang="sv-SE" sz="2800" dirty="0" err="1" smtClean="0"/>
              <a:t>ion</a:t>
            </a:r>
            <a:r>
              <a:rPr lang="sv-SE" sz="2800" dirty="0" smtClean="0"/>
              <a:t> </a:t>
            </a:r>
            <a:r>
              <a:rPr lang="sv-SE" sz="2800" dirty="0" err="1" smtClean="0"/>
              <a:t>channel</a:t>
            </a:r>
            <a:r>
              <a:rPr lang="sv-SE" sz="2800" dirty="0" smtClean="0"/>
              <a:t> </a:t>
            </a:r>
            <a:r>
              <a:rPr lang="sv-SE" sz="2800" dirty="0" err="1" smtClean="0"/>
              <a:t>kinetics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calculate</a:t>
            </a:r>
            <a:r>
              <a:rPr lang="sv-SE" sz="2800" dirty="0" smtClean="0"/>
              <a:t> </a:t>
            </a:r>
            <a:r>
              <a:rPr lang="sv-SE" sz="2800" dirty="0" err="1" smtClean="0"/>
              <a:t>electrical</a:t>
            </a:r>
            <a:r>
              <a:rPr lang="sv-SE" sz="2800" dirty="0" smtClean="0"/>
              <a:t> </a:t>
            </a:r>
            <a:r>
              <a:rPr lang="sv-SE" sz="2800" dirty="0" err="1" smtClean="0"/>
              <a:t>behaviour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different </a:t>
            </a:r>
            <a:r>
              <a:rPr lang="sv-SE" sz="2800" dirty="0" err="1" smtClean="0"/>
              <a:t>types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cells</a:t>
            </a:r>
          </a:p>
          <a:p>
            <a:endParaRPr lang="sv-SE" sz="2800" dirty="0" smtClean="0"/>
          </a:p>
          <a:p>
            <a:r>
              <a:rPr lang="sv-SE" sz="2800" dirty="0" err="1" smtClean="0"/>
              <a:t>Explore</a:t>
            </a:r>
            <a:r>
              <a:rPr lang="sv-SE" sz="2800" dirty="0" smtClean="0"/>
              <a:t> non-</a:t>
            </a:r>
            <a:r>
              <a:rPr lang="sv-SE" sz="2800" dirty="0" err="1" smtClean="0"/>
              <a:t>linearity</a:t>
            </a:r>
            <a:r>
              <a:rPr lang="sv-SE" sz="2800" dirty="0" smtClean="0"/>
              <a:t> from </a:t>
            </a:r>
            <a:r>
              <a:rPr lang="sv-SE" sz="2800" dirty="0" err="1" smtClean="0"/>
              <a:t>modification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ion</a:t>
            </a:r>
            <a:r>
              <a:rPr lang="sv-SE" sz="2800" dirty="0" smtClean="0"/>
              <a:t> </a:t>
            </a:r>
            <a:r>
              <a:rPr lang="sv-SE" sz="2800" dirty="0" err="1" smtClean="0"/>
              <a:t>channel</a:t>
            </a:r>
            <a:r>
              <a:rPr lang="sv-SE" sz="2800" dirty="0" smtClean="0"/>
              <a:t> </a:t>
            </a:r>
            <a:r>
              <a:rPr lang="sv-SE" sz="2800" dirty="0" err="1" smtClean="0"/>
              <a:t>molecules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err="1" smtClean="0"/>
              <a:t>changes</a:t>
            </a:r>
            <a:r>
              <a:rPr lang="sv-SE" sz="2800" dirty="0" smtClean="0"/>
              <a:t> in </a:t>
            </a:r>
            <a:r>
              <a:rPr lang="sv-SE" sz="2800" dirty="0" err="1" smtClean="0"/>
              <a:t>excitability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cells, </a:t>
            </a:r>
            <a:r>
              <a:rPr lang="sv-SE" sz="2800" dirty="0" err="1" smtClean="0"/>
              <a:t>tissues</a:t>
            </a:r>
            <a:r>
              <a:rPr lang="sv-SE" sz="2800" dirty="0" smtClean="0"/>
              <a:t>, </a:t>
            </a:r>
            <a:r>
              <a:rPr lang="sv-SE" sz="2800" dirty="0" err="1" smtClean="0"/>
              <a:t>networks</a:t>
            </a:r>
            <a:r>
              <a:rPr lang="sv-SE" sz="2800" dirty="0" smtClean="0"/>
              <a:t> and organs (</a:t>
            </a:r>
            <a:r>
              <a:rPr lang="sv-SE" sz="2800" dirty="0" err="1" smtClean="0"/>
              <a:t>brain</a:t>
            </a:r>
            <a:r>
              <a:rPr lang="sv-SE" sz="2800" dirty="0" smtClean="0"/>
              <a:t> and </a:t>
            </a:r>
            <a:r>
              <a:rPr lang="sv-SE" sz="2800" dirty="0" err="1" smtClean="0"/>
              <a:t>heart</a:t>
            </a:r>
            <a:r>
              <a:rPr lang="sv-SE" sz="2800" dirty="0" smtClean="0"/>
              <a:t>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729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Four</a:t>
            </a:r>
            <a:r>
              <a:rPr lang="sv-SE" dirty="0" smtClean="0"/>
              <a:t> </a:t>
            </a:r>
            <a:r>
              <a:rPr lang="sv-SE" dirty="0" err="1" smtClean="0"/>
              <a:t>voltage</a:t>
            </a:r>
            <a:r>
              <a:rPr lang="sv-SE" dirty="0" smtClean="0"/>
              <a:t> sensors </a:t>
            </a:r>
            <a:r>
              <a:rPr lang="sv-SE" dirty="0" err="1" smtClean="0"/>
              <a:t>acting</a:t>
            </a:r>
            <a:r>
              <a:rPr lang="sv-SE" dirty="0" smtClean="0"/>
              <a:t> in </a:t>
            </a:r>
            <a:r>
              <a:rPr lang="sv-SE" dirty="0" err="1" smtClean="0"/>
              <a:t>parallel</a:t>
            </a:r>
            <a:r>
              <a:rPr lang="sv-SE" dirty="0" smtClean="0"/>
              <a:t> make a </a:t>
            </a:r>
            <a:r>
              <a:rPr lang="sv-SE" dirty="0" err="1" smtClean="0"/>
              <a:t>sigmoidal</a:t>
            </a:r>
            <a:r>
              <a:rPr lang="sv-SE" dirty="0" smtClean="0"/>
              <a:t> </a:t>
            </a:r>
            <a:r>
              <a:rPr lang="sv-SE" dirty="0" err="1" smtClean="0"/>
              <a:t>opening</a:t>
            </a:r>
            <a:endParaRPr lang="sv-SE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2" y="4725144"/>
            <a:ext cx="8448496" cy="87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7" y="3933056"/>
            <a:ext cx="38385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7" y="1916832"/>
            <a:ext cx="324326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76412"/>
            <a:ext cx="30607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2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634</Words>
  <Application>Microsoft Office PowerPoint</Application>
  <PresentationFormat>Bildspel på skärmen (4:3)</PresentationFormat>
  <Paragraphs>267</Paragraphs>
  <Slides>20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Office-tema</vt:lpstr>
      <vt:lpstr>Prism 5</vt:lpstr>
      <vt:lpstr>Prism Project</vt:lpstr>
      <vt:lpstr>Electrophysiological cell biology and modeling of the heart</vt:lpstr>
      <vt:lpstr>Ion channels generate electrical impulses</vt:lpstr>
      <vt:lpstr>PowerPoint-presentation</vt:lpstr>
      <vt:lpstr>Calculations of ion channel kinetics and action potentials</vt:lpstr>
      <vt:lpstr>The physical interpretation of transitions (Eyring rate theory or transition-state theory)</vt:lpstr>
      <vt:lpstr>Action potential algorithm</vt:lpstr>
      <vt:lpstr>Calculation of action potentials in 1952</vt:lpstr>
      <vt:lpstr>General goals</vt:lpstr>
      <vt:lpstr>Four voltage sensors acting in parallel make a sigmoidal opening</vt:lpstr>
      <vt:lpstr>PowerPoint-presentation</vt:lpstr>
      <vt:lpstr>A multi-state model for Na channel gating</vt:lpstr>
      <vt:lpstr>Electrical activity in the heart is generated by voltage-gated ion channels</vt:lpstr>
      <vt:lpstr>A two-state HCN channel model can generate unstable rhythmicity</vt:lpstr>
      <vt:lpstr>A Four-state model for HCN gating</vt:lpstr>
      <vt:lpstr>The four-state model prevents cardiac arrhythmia</vt:lpstr>
      <vt:lpstr>The lipoelectric mechanism in the treatment of epilepsy</vt:lpstr>
      <vt:lpstr>Modification of the voltage sensor movement affects excitability</vt:lpstr>
      <vt:lpstr>Excitability of hippocampus CA1 neuron</vt:lpstr>
      <vt:lpstr>PowerPoint-presentation</vt:lpstr>
      <vt:lpstr>PowerPoint-presentation</vt:lpstr>
    </vt:vector>
  </TitlesOfParts>
  <Company>Linköpings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Elinder</dc:creator>
  <cp:lastModifiedBy>Fredrik Elinder</cp:lastModifiedBy>
  <cp:revision>50</cp:revision>
  <dcterms:created xsi:type="dcterms:W3CDTF">2011-02-10T10:10:19Z</dcterms:created>
  <dcterms:modified xsi:type="dcterms:W3CDTF">2011-12-06T10:59:17Z</dcterms:modified>
</cp:coreProperties>
</file>